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6"/>
  </p:notesMasterIdLst>
  <p:handoutMasterIdLst>
    <p:handoutMasterId r:id="rId27"/>
  </p:handoutMasterIdLst>
  <p:sldIdLst>
    <p:sldId id="317" r:id="rId3"/>
    <p:sldId id="4099421" r:id="rId4"/>
    <p:sldId id="331" r:id="rId5"/>
    <p:sldId id="312" r:id="rId6"/>
    <p:sldId id="320" r:id="rId7"/>
    <p:sldId id="323" r:id="rId8"/>
    <p:sldId id="330" r:id="rId9"/>
    <p:sldId id="4099411" r:id="rId10"/>
    <p:sldId id="4099422" r:id="rId11"/>
    <p:sldId id="4099412" r:id="rId12"/>
    <p:sldId id="325" r:id="rId13"/>
    <p:sldId id="450" r:id="rId14"/>
    <p:sldId id="4099413" r:id="rId15"/>
    <p:sldId id="4099418" r:id="rId16"/>
    <p:sldId id="4099419" r:id="rId17"/>
    <p:sldId id="4099424" r:id="rId18"/>
    <p:sldId id="4099423" r:id="rId19"/>
    <p:sldId id="4099414" r:id="rId20"/>
    <p:sldId id="453" r:id="rId21"/>
    <p:sldId id="4099415" r:id="rId22"/>
    <p:sldId id="432" r:id="rId23"/>
    <p:sldId id="4099420" r:id="rId24"/>
    <p:sldId id="333" r:id="rId2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s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4BB"/>
    <a:srgbClr val="0133BA"/>
    <a:srgbClr val="5AE7BF"/>
    <a:srgbClr val="F9365F"/>
    <a:srgbClr val="CCCCCC"/>
    <a:srgbClr val="75DACC"/>
    <a:srgbClr val="1CC6D3"/>
    <a:srgbClr val="E7FAFC"/>
    <a:srgbClr val="32415E"/>
    <a:srgbClr val="E4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目前 </a:t>
            </a:r>
            <a:r>
              <a:rPr lang="en-US" altLang="zh-CN" dirty="0" err="1">
                <a:effectLst/>
              </a:rPr>
              <a:t>Amoro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社区有 </a:t>
            </a:r>
            <a:r>
              <a:rPr lang="en-US" altLang="zh-CN" dirty="0">
                <a:effectLst/>
              </a:rPr>
              <a:t>13 </a:t>
            </a:r>
            <a:r>
              <a:rPr lang="zh-CN" altLang="en-US" dirty="0">
                <a:effectLst/>
              </a:rPr>
              <a:t>个上线的核心用户，</a:t>
            </a:r>
            <a:r>
              <a:rPr lang="en-US" altLang="zh-CN" dirty="0">
                <a:effectLst/>
              </a:rPr>
              <a:t>50</a:t>
            </a:r>
            <a:r>
              <a:rPr lang="zh-CN" altLang="en-US" dirty="0">
                <a:effectLst/>
              </a:rPr>
              <a:t>多个贡献者，其中有</a:t>
            </a:r>
            <a:r>
              <a:rPr lang="en-US" altLang="zh-CN" dirty="0">
                <a:effectLst/>
              </a:rPr>
              <a:t>20</a:t>
            </a:r>
            <a:r>
              <a:rPr lang="zh-CN" altLang="en-US" dirty="0">
                <a:effectLst/>
              </a:rPr>
              <a:t>多个 </a:t>
            </a:r>
            <a:r>
              <a:rPr lang="en-US" altLang="zh-CN" dirty="0">
                <a:effectLst/>
              </a:rPr>
              <a:t>PR </a:t>
            </a:r>
            <a:r>
              <a:rPr lang="zh-CN" altLang="en-US" dirty="0">
                <a:effectLst/>
              </a:rPr>
              <a:t>数超过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个的外部开发者，我觉得比较健康的是我们当前的外部核心开发者是多于线上用户的，这意味着未来我们的核心用户还有比较大的增长潜力，今年年底我们会进入 </a:t>
            </a:r>
            <a:r>
              <a:rPr lang="en-US" altLang="zh-CN" dirty="0" err="1">
                <a:effectLst/>
              </a:rPr>
              <a:t>apache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孵化器，孵化的 </a:t>
            </a:r>
            <a:r>
              <a:rPr lang="en-US" altLang="zh-CN" dirty="0">
                <a:effectLst/>
              </a:rPr>
              <a:t>PPMC </a:t>
            </a:r>
            <a:r>
              <a:rPr lang="zh-CN" altLang="en-US" dirty="0">
                <a:effectLst/>
              </a:rPr>
              <a:t>除了我们公司自己人之外，还有来自企查查和思科的两名外部开发者。我相信明年我们再出去讲 </a:t>
            </a:r>
            <a:r>
              <a:rPr lang="en-US" altLang="zh-CN" dirty="0" err="1">
                <a:effectLst/>
              </a:rPr>
              <a:t>apache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amoro</a:t>
            </a:r>
            <a:r>
              <a:rPr lang="zh-CN" altLang="en-US" dirty="0">
                <a:effectLst/>
              </a:rPr>
              <a:t>，对我们的潜在用户会产生更大的吸引力。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16093-A57C-458E-9D04-4F503C1CAD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021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目前 </a:t>
            </a:r>
            <a:r>
              <a:rPr lang="en-US" altLang="zh-CN" dirty="0" err="1">
                <a:effectLst/>
              </a:rPr>
              <a:t>Amoro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社区有 </a:t>
            </a:r>
            <a:r>
              <a:rPr lang="en-US" altLang="zh-CN" dirty="0">
                <a:effectLst/>
              </a:rPr>
              <a:t>13 </a:t>
            </a:r>
            <a:r>
              <a:rPr lang="zh-CN" altLang="en-US" dirty="0">
                <a:effectLst/>
              </a:rPr>
              <a:t>个上线的核心用户，</a:t>
            </a:r>
            <a:r>
              <a:rPr lang="en-US" altLang="zh-CN" dirty="0">
                <a:effectLst/>
              </a:rPr>
              <a:t>50</a:t>
            </a:r>
            <a:r>
              <a:rPr lang="zh-CN" altLang="en-US" dirty="0">
                <a:effectLst/>
              </a:rPr>
              <a:t>多个贡献者，其中有</a:t>
            </a:r>
            <a:r>
              <a:rPr lang="en-US" altLang="zh-CN" dirty="0">
                <a:effectLst/>
              </a:rPr>
              <a:t>20</a:t>
            </a:r>
            <a:r>
              <a:rPr lang="zh-CN" altLang="en-US" dirty="0">
                <a:effectLst/>
              </a:rPr>
              <a:t>多个 </a:t>
            </a:r>
            <a:r>
              <a:rPr lang="en-US" altLang="zh-CN" dirty="0">
                <a:effectLst/>
              </a:rPr>
              <a:t>PR </a:t>
            </a:r>
            <a:r>
              <a:rPr lang="zh-CN" altLang="en-US" dirty="0">
                <a:effectLst/>
              </a:rPr>
              <a:t>数超过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个的外部开发者，我觉得比较健康的是我们当前的外部核心开发者是多于线上用户的，这意味着未来我们的核心用户还有比较大的增长潜力，今年年底我们会进入 </a:t>
            </a:r>
            <a:r>
              <a:rPr lang="en-US" altLang="zh-CN" dirty="0" err="1">
                <a:effectLst/>
              </a:rPr>
              <a:t>apache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孵化器，孵化的 </a:t>
            </a:r>
            <a:r>
              <a:rPr lang="en-US" altLang="zh-CN" dirty="0">
                <a:effectLst/>
              </a:rPr>
              <a:t>PPMC </a:t>
            </a:r>
            <a:r>
              <a:rPr lang="zh-CN" altLang="en-US" dirty="0">
                <a:effectLst/>
              </a:rPr>
              <a:t>除了我们公司自己人之外，还有来自企查查和思科的两名外部开发者。我相信明年我们再出去讲 </a:t>
            </a:r>
            <a:r>
              <a:rPr lang="en-US" altLang="zh-CN" dirty="0" err="1">
                <a:effectLst/>
              </a:rPr>
              <a:t>apache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amoro</a:t>
            </a:r>
            <a:r>
              <a:rPr lang="zh-CN" altLang="en-US" dirty="0">
                <a:effectLst/>
              </a:rPr>
              <a:t>，对我们的潜在用户会产生更大的吸引力。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16093-A57C-458E-9D04-4F503C1CAD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92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目前 </a:t>
            </a:r>
            <a:r>
              <a:rPr lang="en-US" altLang="zh-CN" dirty="0" err="1">
                <a:effectLst/>
              </a:rPr>
              <a:t>Amoro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社区有 </a:t>
            </a:r>
            <a:r>
              <a:rPr lang="en-US" altLang="zh-CN" dirty="0">
                <a:effectLst/>
              </a:rPr>
              <a:t>13 </a:t>
            </a:r>
            <a:r>
              <a:rPr lang="zh-CN" altLang="en-US" dirty="0">
                <a:effectLst/>
              </a:rPr>
              <a:t>个上线的核心用户，</a:t>
            </a:r>
            <a:r>
              <a:rPr lang="en-US" altLang="zh-CN" dirty="0">
                <a:effectLst/>
              </a:rPr>
              <a:t>50</a:t>
            </a:r>
            <a:r>
              <a:rPr lang="zh-CN" altLang="en-US" dirty="0">
                <a:effectLst/>
              </a:rPr>
              <a:t>多个贡献者，其中有</a:t>
            </a:r>
            <a:r>
              <a:rPr lang="en-US" altLang="zh-CN" dirty="0">
                <a:effectLst/>
              </a:rPr>
              <a:t>20</a:t>
            </a:r>
            <a:r>
              <a:rPr lang="zh-CN" altLang="en-US" dirty="0">
                <a:effectLst/>
              </a:rPr>
              <a:t>多个 </a:t>
            </a:r>
            <a:r>
              <a:rPr lang="en-US" altLang="zh-CN" dirty="0">
                <a:effectLst/>
              </a:rPr>
              <a:t>PR </a:t>
            </a:r>
            <a:r>
              <a:rPr lang="zh-CN" altLang="en-US" dirty="0">
                <a:effectLst/>
              </a:rPr>
              <a:t>数超过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个的外部开发者，我觉得比较健康的是我们当前的外部核心开发者是多于线上用户的，这意味着未来我们的核心用户还有比较大的增长潜力，今年年底我们会进入 </a:t>
            </a:r>
            <a:r>
              <a:rPr lang="en-US" altLang="zh-CN" dirty="0" err="1">
                <a:effectLst/>
              </a:rPr>
              <a:t>apache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孵化器，孵化的 </a:t>
            </a:r>
            <a:r>
              <a:rPr lang="en-US" altLang="zh-CN" dirty="0">
                <a:effectLst/>
              </a:rPr>
              <a:t>PPMC </a:t>
            </a:r>
            <a:r>
              <a:rPr lang="zh-CN" altLang="en-US" dirty="0">
                <a:effectLst/>
              </a:rPr>
              <a:t>除了我们公司自己人之外，还有来自企查查和思科的两名外部开发者。我相信明年我们再出去讲 </a:t>
            </a:r>
            <a:r>
              <a:rPr lang="en-US" altLang="zh-CN" dirty="0" err="1">
                <a:effectLst/>
              </a:rPr>
              <a:t>apache</a:t>
            </a:r>
            <a:r>
              <a:rPr lang="en-US" altLang="zh-CN" dirty="0">
                <a:effectLst/>
              </a:rPr>
              <a:t> </a:t>
            </a:r>
            <a:r>
              <a:rPr lang="en-US" altLang="zh-CN" dirty="0" err="1">
                <a:effectLst/>
              </a:rPr>
              <a:t>amoro</a:t>
            </a:r>
            <a:r>
              <a:rPr lang="zh-CN" altLang="en-US" dirty="0">
                <a:effectLst/>
              </a:rPr>
              <a:t>，对我们的潜在用户会产生更大的吸引力。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16093-A57C-458E-9D04-4F503C1CAD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6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 userDrawn="1"/>
        </p:nvSpPr>
        <p:spPr>
          <a:xfrm>
            <a:off x="9382760" y="6511925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z="1000" smtClean="0">
                <a:solidFill>
                  <a:schemeClr val="bg1">
                    <a:alpha val="50000"/>
                  </a:schemeClr>
                </a:solidFill>
              </a:rPr>
              <a:t>‹#›</a:t>
            </a:fld>
            <a:endParaRPr lang="zh-CN" altLang="en-US" sz="100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6F20FA-D1B0-1B44-B4C9-5E5B4B6CC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5B111-CC6A-A34D-BD1D-10BC46D3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ADE533-527B-CD4A-BF8A-75548741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1C74-2F22-BF4D-B221-44852F96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2515C1-FEF1-A342-B06C-7F51A173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0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639D2C-F09C-104C-89EA-1BC0C3E7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B8F9B7-4DE6-804E-A9D8-36B6921A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E2DA66-FB62-DD4E-9A4D-82F79B85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875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93E05-638C-3D47-B7E3-78514A00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3311A-584D-1745-898C-81B6A71D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3B7893-AEC4-1B4D-B822-93FA5442E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623D03-A5BE-F94C-9C12-48AB3927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0989B1-E83B-E449-B186-0CBE86A2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21C384-51C9-7D44-9E2D-97A7F7D8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938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99C9D-7F24-5643-92A7-C441F0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2C04B4-B494-4942-9723-F0DA782D5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5E361D-3AD6-7B4A-BF82-7528B995C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319C75-5ABF-5E4E-9EE4-F228CE4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0B100B-A568-C44F-81CA-6E4D446F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4C2D57-8080-1C4F-B9FB-36412C8F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600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9E9C5-567D-ED40-8CF1-C43B6C71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48F802-CA1E-1346-8322-C2741C79B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12EF6B-3783-4542-9136-8F3F22BB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6039B6-E791-FF41-BF11-BBF9CDD3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AF2BF4-9D9D-5D48-BF15-E7A8EF30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882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6D992D-5314-1D45-BD6D-BAF6D37A1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FD7002-E1DA-8646-B056-196EA5614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52B3AD-6466-694C-9CC5-DC819A0C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9CF8AB-41B5-E14B-B133-6DE9AA8B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0FC45-1927-A54B-A2B3-2241A4CE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80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4"/>
          <p:cNvSpPr>
            <a:spLocks noGrp="1"/>
          </p:cNvSpPr>
          <p:nvPr>
            <p:ph sz="quarter" idx="10" hasCustomPrompt="1"/>
          </p:nvPr>
        </p:nvSpPr>
        <p:spPr>
          <a:xfrm>
            <a:off x="623570" y="620395"/>
            <a:ext cx="9685655" cy="648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1pPr>
          </a:lstStyle>
          <a:p>
            <a:r>
              <a:rPr kumimoji="1" lang="zh-CN" altLang="en-US" dirty="0"/>
              <a:t>目录</a:t>
            </a:r>
          </a:p>
        </p:txBody>
      </p:sp>
      <p:sp>
        <p:nvSpPr>
          <p:cNvPr id="15" name="内容占位符 24"/>
          <p:cNvSpPr>
            <a:spLocks noGrp="1"/>
          </p:cNvSpPr>
          <p:nvPr>
            <p:ph sz="quarter" idx="11" hasCustomPrompt="1"/>
          </p:nvPr>
        </p:nvSpPr>
        <p:spPr>
          <a:xfrm>
            <a:off x="623392" y="1916832"/>
            <a:ext cx="4680520" cy="3528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00B1AD"/>
              </a:buClr>
              <a:buSzTx/>
              <a:buFont typeface="Arial" panose="020B0704020202090204" pitchFamily="34" charset="0"/>
              <a:buNone/>
              <a:defRPr sz="16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1pPr>
            <a:lvl2pPr marL="227330" indent="-130175">
              <a:buClr>
                <a:srgbClr val="00B1AD"/>
              </a:buClr>
              <a:defRPr sz="14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2pPr>
            <a:lvl3pPr marL="444500" indent="-174625">
              <a:buClr>
                <a:srgbClr val="00B1AD"/>
              </a:buClr>
              <a:defRPr sz="12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3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7" name="内容占位符 24"/>
          <p:cNvSpPr>
            <a:spLocks noGrp="1"/>
          </p:cNvSpPr>
          <p:nvPr>
            <p:ph sz="quarter" idx="13" hasCustomPrompt="1"/>
          </p:nvPr>
        </p:nvSpPr>
        <p:spPr>
          <a:xfrm>
            <a:off x="5627948" y="1916832"/>
            <a:ext cx="4680520" cy="3528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rgbClr val="00B1AD"/>
              </a:buClr>
              <a:buSzTx/>
              <a:buFont typeface="Arial" panose="020B0704020202090204" pitchFamily="34" charset="0"/>
              <a:buNone/>
              <a:defRPr sz="16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1pPr>
            <a:lvl2pPr marL="227330" indent="-130175">
              <a:buClr>
                <a:srgbClr val="00B1AD"/>
              </a:buClr>
              <a:defRPr sz="14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2pPr>
            <a:lvl3pPr marL="444500" indent="-174625">
              <a:buClr>
                <a:srgbClr val="00B1AD"/>
              </a:buClr>
              <a:defRPr sz="1200" b="0" i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</a:defRPr>
            </a:lvl3pPr>
          </a:lstStyle>
          <a:p>
            <a:pPr lvl="0"/>
            <a:r>
              <a:rPr lang="zh-CN" altLang="en-US" dirty="0"/>
              <a:t>一级标题</a:t>
            </a:r>
            <a:endParaRPr lang="en-US" altLang="zh-CN" dirty="0"/>
          </a:p>
          <a:p>
            <a:pPr lvl="1"/>
            <a:r>
              <a:rPr lang="zh-CN" altLang="en-US" dirty="0"/>
              <a:t>二级标题</a:t>
            </a:r>
            <a:endParaRPr lang="en-US" altLang="zh-CN" dirty="0"/>
          </a:p>
          <a:p>
            <a:pPr lvl="2"/>
            <a:r>
              <a:rPr lang="zh-CN" altLang="en-US" dirty="0"/>
              <a:t>三级标题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2" name="灯片编号占位符 4"/>
          <p:cNvSpPr>
            <a:spLocks noGrp="1"/>
          </p:cNvSpPr>
          <p:nvPr userDrawn="1"/>
        </p:nvSpPr>
        <p:spPr>
          <a:xfrm>
            <a:off x="9382760" y="6511925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z="900" smtClean="0">
                <a:solidFill>
                  <a:srgbClr val="0234BB">
                    <a:alpha val="50000"/>
                  </a:srgbClr>
                </a:solidFill>
              </a:rPr>
              <a:t>‹#›</a:t>
            </a:fld>
            <a:endParaRPr lang="zh-CN" altLang="en-US" sz="900">
              <a:solidFill>
                <a:srgbClr val="0234BB">
                  <a:alpha val="50000"/>
                </a:srgb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434D98-7E6B-CE47-BA44-3041D5DFC0C0}"/>
              </a:ext>
            </a:extLst>
          </p:cNvPr>
          <p:cNvGrpSpPr/>
          <p:nvPr userDrawn="1"/>
        </p:nvGrpSpPr>
        <p:grpSpPr>
          <a:xfrm>
            <a:off x="285094" y="6362707"/>
            <a:ext cx="1034224" cy="209418"/>
            <a:chOff x="380172" y="6396676"/>
            <a:chExt cx="688218" cy="139357"/>
          </a:xfrm>
        </p:grpSpPr>
        <p:sp>
          <p:nvSpPr>
            <p:cNvPr id="8" name="线条">
              <a:extLst>
                <a:ext uri="{FF2B5EF4-FFF2-40B4-BE49-F238E27FC236}">
                  <a16:creationId xmlns:a16="http://schemas.microsoft.com/office/drawing/2014/main" id="{965F06D2-3321-D040-958F-3528F3D19EA8}"/>
                </a:ext>
              </a:extLst>
            </p:cNvPr>
            <p:cNvSpPr/>
            <p:nvPr userDrawn="1"/>
          </p:nvSpPr>
          <p:spPr>
            <a:xfrm flipV="1">
              <a:off x="1068390" y="6404064"/>
              <a:ext cx="0" cy="1160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AF7F82D-43B6-E24B-A201-B12E2E790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0172" y="6396676"/>
              <a:ext cx="623161" cy="139357"/>
            </a:xfrm>
            <a:prstGeom prst="rect">
              <a:avLst/>
            </a:prstGeom>
          </p:spPr>
        </p:pic>
      </p:grpSp>
      <p:sp>
        <p:nvSpPr>
          <p:cNvPr id="10" name="数字化解决方案架构">
            <a:extLst>
              <a:ext uri="{FF2B5EF4-FFF2-40B4-BE49-F238E27FC236}">
                <a16:creationId xmlns:a16="http://schemas.microsoft.com/office/drawing/2014/main" id="{2E6EAB69-8B7C-3B43-950F-039B7F30091C}"/>
              </a:ext>
            </a:extLst>
          </p:cNvPr>
          <p:cNvSpPr txBox="1"/>
          <p:nvPr userDrawn="1"/>
        </p:nvSpPr>
        <p:spPr>
          <a:xfrm>
            <a:off x="1378984" y="6291263"/>
            <a:ext cx="2257028" cy="32047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30000"/>
              </a:lnSpc>
              <a:defRPr>
                <a:solidFill>
                  <a:srgbClr val="0601ED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领先的数字化技术与服务提供商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1BF049-1976-5844-9928-0AB277D40EA4}"/>
              </a:ext>
            </a:extLst>
          </p:cNvPr>
          <p:cNvSpPr/>
          <p:nvPr userDrawn="1"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23392" y="620688"/>
            <a:ext cx="1091833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565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b="0" i="0" kern="1200" cap="none" spc="0" baseline="0" dirty="0">
                <a:solidFill>
                  <a:schemeClr val="tx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Arial" panose="020B0704020202090204" pitchFamily="34" charset="0"/>
              </a:defRPr>
            </a:lvl1pPr>
          </a:lstStyle>
          <a:p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15" name="内容占位符 24"/>
          <p:cNvSpPr>
            <a:spLocks noGrp="1"/>
          </p:cNvSpPr>
          <p:nvPr>
            <p:ph sz="quarter" idx="11" hasCustomPrompt="1"/>
          </p:nvPr>
        </p:nvSpPr>
        <p:spPr>
          <a:xfrm>
            <a:off x="623570" y="1427480"/>
            <a:ext cx="10918190" cy="467169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B1AD"/>
              </a:buClr>
              <a:buSzTx/>
              <a:buFont typeface="Arial" panose="020B0704020202090204" pitchFamily="34" charset="0"/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</a:defRPr>
            </a:lvl1pPr>
            <a:lvl2pPr marL="227330" indent="-130175">
              <a:buClr>
                <a:srgbClr val="00B1AD"/>
              </a:buCl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 marL="444500" indent="-174625">
              <a:buClr>
                <a:srgbClr val="00B1AD"/>
              </a:buCl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704020202090204" pitchFamily="34" charset="0"/>
              <a:buNone/>
              <a:defRPr/>
            </a:pPr>
            <a:r>
              <a:rPr lang="zh-CN" altLang="en-US" dirty="0">
                <a:sym typeface="+mn-ea"/>
              </a:rPr>
              <a:t>正文思源黑体 </a:t>
            </a:r>
            <a:r>
              <a:rPr lang="en-US" altLang="zh-CN" dirty="0">
                <a:sym typeface="+mn-ea"/>
              </a:rPr>
              <a:t>12</a:t>
            </a:r>
            <a:r>
              <a:rPr lang="zh-CN" altLang="en-US" dirty="0">
                <a:sym typeface="+mn-ea"/>
              </a:rPr>
              <a:t>号字体</a:t>
            </a:r>
            <a:endParaRPr kumimoji="1" lang="en-US" altLang="zh-CN" dirty="0"/>
          </a:p>
        </p:txBody>
      </p:sp>
      <p:sp>
        <p:nvSpPr>
          <p:cNvPr id="4" name="灯片编号占位符 4"/>
          <p:cNvSpPr>
            <a:spLocks noGrp="1"/>
          </p:cNvSpPr>
          <p:nvPr userDrawn="1"/>
        </p:nvSpPr>
        <p:spPr>
          <a:xfrm>
            <a:off x="9382760" y="6511925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z="900" smtClean="0">
                <a:solidFill>
                  <a:srgbClr val="0234BB">
                    <a:alpha val="50000"/>
                  </a:srgbClr>
                </a:solidFill>
              </a:rPr>
              <a:t>‹#›</a:t>
            </a:fld>
            <a:endParaRPr lang="zh-CN" altLang="en-US" sz="900">
              <a:solidFill>
                <a:srgbClr val="0234BB">
                  <a:alpha val="50000"/>
                </a:srgb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E8B89A-8B80-BA40-8541-FF2E12174CB9}"/>
              </a:ext>
            </a:extLst>
          </p:cNvPr>
          <p:cNvGrpSpPr/>
          <p:nvPr userDrawn="1"/>
        </p:nvGrpSpPr>
        <p:grpSpPr>
          <a:xfrm>
            <a:off x="285094" y="6362707"/>
            <a:ext cx="1034224" cy="209418"/>
            <a:chOff x="380172" y="6396676"/>
            <a:chExt cx="688218" cy="139357"/>
          </a:xfrm>
        </p:grpSpPr>
        <p:sp>
          <p:nvSpPr>
            <p:cNvPr id="7" name="线条">
              <a:extLst>
                <a:ext uri="{FF2B5EF4-FFF2-40B4-BE49-F238E27FC236}">
                  <a16:creationId xmlns:a16="http://schemas.microsoft.com/office/drawing/2014/main" id="{F984A1A2-0B30-3B40-BD79-E0BFF0B0EB04}"/>
                </a:ext>
              </a:extLst>
            </p:cNvPr>
            <p:cNvSpPr/>
            <p:nvPr userDrawn="1"/>
          </p:nvSpPr>
          <p:spPr>
            <a:xfrm flipV="1">
              <a:off x="1068390" y="6404064"/>
              <a:ext cx="0" cy="1160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742E4E-1817-3E41-A13D-6ECF66177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0172" y="6396676"/>
              <a:ext cx="623161" cy="139357"/>
            </a:xfrm>
            <a:prstGeom prst="rect">
              <a:avLst/>
            </a:prstGeom>
          </p:spPr>
        </p:pic>
      </p:grpSp>
      <p:sp>
        <p:nvSpPr>
          <p:cNvPr id="9" name="数字化解决方案架构">
            <a:extLst>
              <a:ext uri="{FF2B5EF4-FFF2-40B4-BE49-F238E27FC236}">
                <a16:creationId xmlns:a16="http://schemas.microsoft.com/office/drawing/2014/main" id="{2BA2DF64-85A4-CC4C-A364-AFE614FDBFC4}"/>
              </a:ext>
            </a:extLst>
          </p:cNvPr>
          <p:cNvSpPr txBox="1"/>
          <p:nvPr userDrawn="1"/>
        </p:nvSpPr>
        <p:spPr>
          <a:xfrm>
            <a:off x="1378984" y="6291263"/>
            <a:ext cx="2257028" cy="32047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30000"/>
              </a:lnSpc>
              <a:defRPr>
                <a:solidFill>
                  <a:srgbClr val="0601ED"/>
                </a:solidFill>
                <a:latin typeface="Lantinghei SC Demibold" panose="02000000000000000000" charset="-122"/>
                <a:ea typeface="Lantinghei SC Demibold" panose="02000000000000000000" charset="-122"/>
                <a:cs typeface="Lantinghei SC Demibold" panose="02000000000000000000" charset="-122"/>
                <a:sym typeface="Lantinghei SC Demibold" panose="02000000000000000000" charset="-122"/>
              </a:defRPr>
            </a:lvl1pPr>
          </a:lstStyle>
          <a:p>
            <a:r>
              <a:rPr lang="zh-CN" altLang="en-US" sz="1200" dirty="0">
                <a:solidFill>
                  <a:schemeClr val="tx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领先的数字化技术与服务提供商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 userDrawn="1"/>
        </p:nvSpPr>
        <p:spPr>
          <a:xfrm>
            <a:off x="9382760" y="6511925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z="1000" smtClean="0">
                <a:solidFill>
                  <a:schemeClr val="bg1">
                    <a:alpha val="50000"/>
                  </a:schemeClr>
                </a:solidFill>
              </a:rPr>
              <a:t>‹#›</a:t>
            </a:fld>
            <a:endParaRPr lang="zh-CN" altLang="en-US" sz="100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4A8BA5-F7B2-514B-9A4C-99042DAECD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圆角矩形 41">
            <a:extLst>
              <a:ext uri="{FF2B5EF4-FFF2-40B4-BE49-F238E27FC236}">
                <a16:creationId xmlns:a16="http://schemas.microsoft.com/office/drawing/2014/main" id="{0769519F-4FA8-6248-9697-8058F5555324}"/>
              </a:ext>
            </a:extLst>
          </p:cNvPr>
          <p:cNvSpPr/>
          <p:nvPr userDrawn="1"/>
        </p:nvSpPr>
        <p:spPr>
          <a:xfrm>
            <a:off x="713100" y="4375906"/>
            <a:ext cx="2120900" cy="2651370"/>
          </a:xfrm>
          <a:prstGeom prst="roundRect">
            <a:avLst>
              <a:gd name="adj" fmla="val 4613"/>
            </a:avLst>
          </a:prstGeom>
          <a:gradFill>
            <a:gsLst>
              <a:gs pos="0">
                <a:srgbClr val="F1F2F6"/>
              </a:gs>
              <a:gs pos="100000">
                <a:schemeClr val="bg1"/>
              </a:gs>
            </a:gsLst>
            <a:lin ang="0" scaled="1"/>
          </a:gradFill>
          <a:ln w="19050" cap="flat">
            <a:solidFill>
              <a:schemeClr val="bg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6E320B-4171-F549-AA8F-B46DF369450A}"/>
              </a:ext>
            </a:extLst>
          </p:cNvPr>
          <p:cNvSpPr txBox="1"/>
          <p:nvPr userDrawn="1"/>
        </p:nvSpPr>
        <p:spPr>
          <a:xfrm>
            <a:off x="496368" y="1864765"/>
            <a:ext cx="7184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谢谢观看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FE6400-EF01-DA49-B38E-08E3474E0C73}"/>
              </a:ext>
            </a:extLst>
          </p:cNvPr>
          <p:cNvSpPr txBox="1"/>
          <p:nvPr userDrawn="1"/>
        </p:nvSpPr>
        <p:spPr>
          <a:xfrm>
            <a:off x="1155700" y="6284506"/>
            <a:ext cx="1416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0B1B3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关注了解更多</a:t>
            </a:r>
          </a:p>
        </p:txBody>
      </p: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316C975D-5BE7-5440-8533-A66A26824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271" y="642210"/>
            <a:ext cx="1368399" cy="3045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E3309-7E1A-624B-A4F6-D9441F6A1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E8222E-ABD9-E047-9703-3398937C3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C6C24-BA83-F746-B1A2-36BAD420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D33E1-9DB1-6D47-A793-1EADA85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ED088-A7F7-AE47-BD67-7A3D4AAC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7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4A56F-5B7A-E34D-A9F4-C2DAA090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6AB62-D507-C843-A621-7FC4A891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797DD-4D0C-9244-9383-499C9B63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8674C6-C815-F940-8A84-5EBE56E0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48ED9-3811-C14C-9EB6-B7088884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36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E8DFE-CD0E-2C40-8B11-A0D72294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CDC24F-B4B0-F24B-9996-0C369395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C8AE1-91EE-D045-A1D2-A6A37F2A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6B8481-B276-8742-A141-BB2DD032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F37092-24D2-D44B-ADF2-7AD09384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82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59F01-D717-8641-BFDE-6AC15ADA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3AAD8A-125F-3141-8D7A-1754340B8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569919-AEAD-E94C-B69E-D22B7B7C9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77D367-9260-4048-BFE2-C79BC891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26944F-E862-1348-83BC-BF05C0FF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779F8-BCED-2B45-8DFA-A0A410AE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09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120A3-E5AD-934D-82BA-ABC6BCBB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914C07-96B9-514F-9859-76655CA98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7D2406-5984-6247-BAEC-C74CAEA9B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405E02-75DC-424E-95BA-4795A64C8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5FD416-A607-C241-BA39-F0ECD848F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40666E-4115-CE4A-99DD-DD65148C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F6D795-F6B0-4240-B767-B80C9018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79D58AB-7FD9-2A4B-8C13-7F963457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50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3003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D9D972-811C-814A-8CD9-CDF973B9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0E7495-8FB1-A445-B523-34209A912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289123-E8C2-6D46-BE21-431B40824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8FBFE-C513-9049-AE26-EAD7748CECBC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4C5B-3AE8-D74C-8C23-781EA31C8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C27BB-5711-1E4B-B41C-0A08FED29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25E13-699B-C440-95FB-A1F6CBE0C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75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moro.netease.com/benchmark-guid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moro.netease.com/benchmark-guide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0"/>
          <p:cNvSpPr/>
          <p:nvPr/>
        </p:nvSpPr>
        <p:spPr bwMode="auto">
          <a:xfrm>
            <a:off x="860425" y="4265930"/>
            <a:ext cx="290195" cy="2901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8379" y="4268390"/>
            <a:ext cx="408701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周劲松</a:t>
            </a:r>
            <a:r>
              <a:rPr lang="en-US" altLang="zh-CN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 – </a:t>
            </a:r>
            <a:r>
              <a:rPr lang="zh-CN" altLang="en-US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网易平台开发专家 </a:t>
            </a:r>
            <a:r>
              <a:rPr lang="en-US" altLang="zh-CN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Amoro</a:t>
            </a:r>
            <a:r>
              <a:rPr lang="zh-CN" altLang="en-US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Source Han Sans CN Normal" panose="020B0500000000000000" charset="-122"/>
                <a:sym typeface="+mn-lt"/>
              </a:rPr>
              <a:t>Maintainer</a:t>
            </a:r>
            <a:endParaRPr lang="zh-CN" altLang="en-US" sz="1400" dirty="0">
              <a:solidFill>
                <a:schemeClr val="bg1"/>
              </a:solidFill>
              <a:latin typeface="Source Han Sans CN Normal" panose="020B0500000000000000" charset="-122"/>
              <a:ea typeface="Source Han Sans CN Normal" panose="020B0500000000000000" charset="-122"/>
              <a:cs typeface="Source Han Sans CN Normal" panose="020B0500000000000000" charset="-122"/>
              <a:sym typeface="+mn-lt"/>
            </a:endParaRPr>
          </a:p>
        </p:txBody>
      </p:sp>
      <p:pic>
        <p:nvPicPr>
          <p:cNvPr id="6" name="图片 5" descr="jingjire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0" y="4290695"/>
            <a:ext cx="210820" cy="2108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0976" y="2350304"/>
            <a:ext cx="639277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+mn-ea"/>
                <a:sym typeface="+mn-lt"/>
              </a:rPr>
              <a:t>基于 </a:t>
            </a:r>
            <a:r>
              <a:rPr lang="en-US" altLang="zh-CN" sz="4000" dirty="0" err="1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+mn-ea"/>
                <a:sym typeface="+mn-lt"/>
              </a:rPr>
              <a:t>Amoro</a:t>
            </a:r>
            <a:r>
              <a:rPr lang="zh-CN" altLang="en-US" sz="4000" dirty="0">
                <a:solidFill>
                  <a:schemeClr val="bg1"/>
                </a:solidFill>
                <a:latin typeface="Source Han Sans CN Normal" panose="020B0500000000000000" charset="-122"/>
                <a:ea typeface="Source Han Sans CN Normal" panose="020B0500000000000000" charset="-122"/>
                <a:cs typeface="+mn-ea"/>
                <a:sym typeface="+mn-lt"/>
              </a:rPr>
              <a:t> 构建湖仓一体解决方案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77B9DD-94AA-4E1C-B131-48E6931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catalog service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42" name="Picture 2" descr="create_catalog">
            <a:extLst>
              <a:ext uri="{FF2B5EF4-FFF2-40B4-BE49-F238E27FC236}">
                <a16:creationId xmlns:a16="http://schemas.microsoft.com/office/drawing/2014/main" id="{66B96D5B-ACB1-D15D-51E9-B8C3E351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51" y="1218642"/>
            <a:ext cx="9801697" cy="524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3F2142-0773-8101-D709-73D6FD57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4E567E-7909-614F-9444-D7F76957536C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86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f-optimizing architecture">
            <a:extLst>
              <a:ext uri="{FF2B5EF4-FFF2-40B4-BE49-F238E27FC236}">
                <a16:creationId xmlns:a16="http://schemas.microsoft.com/office/drawing/2014/main" id="{7EA18E9C-FCA6-A64B-B1A1-08F005DF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8" y="1508644"/>
            <a:ext cx="7778018" cy="41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1FBF66A-6563-510B-6532-A2C08786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Optimizing scheduler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1B93A5-ACB8-AC3A-E5B5-C7AB376A6B75}"/>
              </a:ext>
            </a:extLst>
          </p:cNvPr>
          <p:cNvSpPr txBox="1"/>
          <p:nvPr/>
        </p:nvSpPr>
        <p:spPr>
          <a:xfrm>
            <a:off x="8936042" y="2270317"/>
            <a:ext cx="3667642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开箱即用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业务无感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持续进行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资源共享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隔离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05990DE-30BF-4083-473E-A14179A2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9D55BDE-DBD4-DA41-B81E-6B119AF347D7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47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or optimizing">
            <a:extLst>
              <a:ext uri="{FF2B5EF4-FFF2-40B4-BE49-F238E27FC236}">
                <a16:creationId xmlns:a16="http://schemas.microsoft.com/office/drawing/2014/main" id="{BF197339-C3A2-BA4A-9B1C-B9099FA3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52" y="1442356"/>
            <a:ext cx="7457711" cy="47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8BF930-371E-4256-D5B7-80D4013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Minor optimizing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B3C52D-9743-3B5C-69C1-EE1A278AC607}"/>
              </a:ext>
            </a:extLst>
          </p:cNvPr>
          <p:cNvSpPr txBox="1"/>
          <p:nvPr/>
        </p:nvSpPr>
        <p:spPr>
          <a:xfrm>
            <a:off x="8660582" y="2270317"/>
            <a:ext cx="3667642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资源消耗少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调度频繁（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消除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eq-deletes</a:t>
            </a: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对写放大友好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D80962-266B-7DA3-37A8-DB059D15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1D4F9B2-81A1-2946-9399-91E417A7C197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79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BF930-371E-4256-D5B7-80D4013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Major/full optimizing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 descr="Major optimizing">
            <a:extLst>
              <a:ext uri="{FF2B5EF4-FFF2-40B4-BE49-F238E27FC236}">
                <a16:creationId xmlns:a16="http://schemas.microsoft.com/office/drawing/2014/main" id="{472F8040-6DA1-80C1-FB54-267E95C3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30" y="1459639"/>
            <a:ext cx="7198435" cy="46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35B673-40A4-E51D-CD54-6917F81FB6E1}"/>
              </a:ext>
            </a:extLst>
          </p:cNvPr>
          <p:cNvSpPr txBox="1"/>
          <p:nvPr/>
        </p:nvSpPr>
        <p:spPr>
          <a:xfrm>
            <a:off x="8660582" y="2270317"/>
            <a:ext cx="3667642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资源消耗大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调度不太频繁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消除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deletes</a:t>
            </a: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对读放大友好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22F142E-FA39-2746-52AC-195C8684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EBECB5-CB65-A046-883F-F29FE720999F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88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77B9DD-94AA-4E1C-B131-48E6931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Iceberg self-optimizing metrics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8829C-5187-45BB-BD7B-57B237E15A16}"/>
              </a:ext>
            </a:extLst>
          </p:cNvPr>
          <p:cNvSpPr txBox="1"/>
          <p:nvPr/>
        </p:nvSpPr>
        <p:spPr>
          <a:xfrm>
            <a:off x="623392" y="2051222"/>
            <a:ext cx="4880919" cy="222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 service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Maintenance executors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Metrics, Tools, Dashboard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Continuous self-optimizing</a:t>
            </a:r>
          </a:p>
        </p:txBody>
      </p:sp>
      <p:pic>
        <p:nvPicPr>
          <p:cNvPr id="2050" name="Picture 2" descr="optimizing-metrics">
            <a:extLst>
              <a:ext uri="{FF2B5EF4-FFF2-40B4-BE49-F238E27FC236}">
                <a16:creationId xmlns:a16="http://schemas.microsoft.com/office/drawing/2014/main" id="{001BEBCC-888B-341C-E05A-E1D2BE62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9" y="1370037"/>
            <a:ext cx="121920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0F775E-70AF-B6F6-5871-AE7C4605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6C9487-12E7-D243-B739-22F926103699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76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77B9DD-94AA-4E1C-B131-48E6931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on Iceberg self-optimizing metrics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8829C-5187-45BB-BD7B-57B237E15A16}"/>
              </a:ext>
            </a:extLst>
          </p:cNvPr>
          <p:cNvSpPr txBox="1"/>
          <p:nvPr/>
        </p:nvSpPr>
        <p:spPr>
          <a:xfrm>
            <a:off x="623392" y="2051222"/>
            <a:ext cx="4880919" cy="222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 service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Maintenance executors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Metrics, Tools, Dashboard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Continuous self-optimizing</a:t>
            </a:r>
          </a:p>
        </p:txBody>
      </p:sp>
      <p:pic>
        <p:nvPicPr>
          <p:cNvPr id="3074" name="Picture 2" descr="table-optimize-history">
            <a:extLst>
              <a:ext uri="{FF2B5EF4-FFF2-40B4-BE49-F238E27FC236}">
                <a16:creationId xmlns:a16="http://schemas.microsoft.com/office/drawing/2014/main" id="{5DDFF8E7-5CC3-3452-F80A-317E4A23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9" y="1373446"/>
            <a:ext cx="12192000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BAB08-9C68-C418-CF41-D7635BB85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150F67-B248-6943-9632-564AA761484E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89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BF930-371E-4256-D5B7-80D4013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CH-Benchmark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59E1CF1-F5A0-9A40-B86E-D8954BDD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B381EE-BAE4-09E5-5BA4-7D99B7858E69}"/>
              </a:ext>
            </a:extLst>
          </p:cNvPr>
          <p:cNvSpPr txBox="1"/>
          <p:nvPr/>
        </p:nvSpPr>
        <p:spPr>
          <a:xfrm>
            <a:off x="1992390" y="1189288"/>
            <a:ext cx="818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https://amoro.netease.com/benchmark-guide/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测试未开启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upsert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312B22-5DBC-994F-FB07-2DE8BBB4E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50" y="1497065"/>
            <a:ext cx="8624356" cy="53819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A813A7-3066-AC41-92A2-941EE93B9A24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78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BF930-371E-4256-D5B7-80D4013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Mixed format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5B4BAE-467B-A193-FF90-B0616539F51E}"/>
              </a:ext>
            </a:extLst>
          </p:cNvPr>
          <p:cNvSpPr txBox="1"/>
          <p:nvPr/>
        </p:nvSpPr>
        <p:spPr>
          <a:xfrm>
            <a:off x="8329173" y="1255979"/>
            <a:ext cx="3667642" cy="171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Iceberg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使用痛点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Upsert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模式不高效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Eq-deletes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性能差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流批写入冲突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2FAA30-6A3C-CE4A-37D5-F0DAB1233056}"/>
              </a:ext>
            </a:extLst>
          </p:cNvPr>
          <p:cNvSpPr txBox="1"/>
          <p:nvPr/>
        </p:nvSpPr>
        <p:spPr>
          <a:xfrm>
            <a:off x="8378601" y="3524160"/>
            <a:ext cx="3667642" cy="208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Mixed-Iceberg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BaseStore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</a:t>
            </a: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eq-deletes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流批冲突解决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Auto-bucket file index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格式兼容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7BAAE1-9BF8-4893-2EAA-C3C136A2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9794" y="1345559"/>
            <a:ext cx="10334130" cy="5178808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C08AADAF-FE99-5840-7EB0-C9124B320C8D}"/>
              </a:ext>
            </a:extLst>
          </p:cNvPr>
          <p:cNvSpPr/>
          <p:nvPr/>
        </p:nvSpPr>
        <p:spPr>
          <a:xfrm>
            <a:off x="1643449" y="5288691"/>
            <a:ext cx="4028302" cy="31558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9E0B48D-48CB-6E28-1BC7-5BEEC579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768" y="304800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D98158-F29A-8148-9689-07FE9D57496C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75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BF930-371E-4256-D5B7-80D4013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Mixed format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Mixed-Iceberg format">
            <a:extLst>
              <a:ext uri="{FF2B5EF4-FFF2-40B4-BE49-F238E27FC236}">
                <a16:creationId xmlns:a16="http://schemas.microsoft.com/office/drawing/2014/main" id="{81EDB8DC-C024-4E47-8CA1-18799BF96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1" y="1486495"/>
            <a:ext cx="7705781" cy="47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5B4BAE-467B-A193-FF90-B0616539F51E}"/>
              </a:ext>
            </a:extLst>
          </p:cNvPr>
          <p:cNvSpPr txBox="1"/>
          <p:nvPr/>
        </p:nvSpPr>
        <p:spPr>
          <a:xfrm>
            <a:off x="8329173" y="1255979"/>
            <a:ext cx="3667642" cy="171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Iceberg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使用痛点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Upsert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模式不高效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Eq-deletes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性能差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流批写入冲突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2FAA30-6A3C-CE4A-37D5-F0DAB1233056}"/>
              </a:ext>
            </a:extLst>
          </p:cNvPr>
          <p:cNvSpPr txBox="1"/>
          <p:nvPr/>
        </p:nvSpPr>
        <p:spPr>
          <a:xfrm>
            <a:off x="8378601" y="3524160"/>
            <a:ext cx="3667642" cy="208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Mixed-Iceberg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BaseStore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</a:t>
            </a: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eq-deletes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流批冲突解决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Auto-bucket file index</a:t>
            </a:r>
          </a:p>
          <a:p>
            <a:pPr marL="5400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r>
              <a:rPr kumimoji="1"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格式兼容</a:t>
            </a:r>
            <a:endParaRPr kumimoji="1"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DAC280-700F-F3E9-A6ED-3EE8AE71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CFDBAC7-C7A6-CA43-811A-6C4E4C63C6D2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46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6">
            <a:extLst>
              <a:ext uri="{FF2B5EF4-FFF2-40B4-BE49-F238E27FC236}">
                <a16:creationId xmlns:a16="http://schemas.microsoft.com/office/drawing/2014/main" id="{08582CD8-35B8-D945-A961-00B49F062CB3}"/>
              </a:ext>
            </a:extLst>
          </p:cNvPr>
          <p:cNvSpPr txBox="1"/>
          <p:nvPr/>
        </p:nvSpPr>
        <p:spPr>
          <a:xfrm flipH="1">
            <a:off x="8188831" y="5553206"/>
            <a:ext cx="966393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change file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8" name="图形 117" descr="文档 轮廓">
            <a:extLst>
              <a:ext uri="{FF2B5EF4-FFF2-40B4-BE49-F238E27FC236}">
                <a16:creationId xmlns:a16="http://schemas.microsoft.com/office/drawing/2014/main" id="{DDC24535-8B6B-024F-98C4-6E81BA211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977" y="5458362"/>
            <a:ext cx="330021" cy="426622"/>
          </a:xfrm>
          <a:prstGeom prst="rect">
            <a:avLst/>
          </a:prstGeom>
        </p:spPr>
      </p:pic>
      <p:pic>
        <p:nvPicPr>
          <p:cNvPr id="119" name="图形 118" descr="纸张 轮廓">
            <a:extLst>
              <a:ext uri="{FF2B5EF4-FFF2-40B4-BE49-F238E27FC236}">
                <a16:creationId xmlns:a16="http://schemas.microsoft.com/office/drawing/2014/main" id="{DDF96BA3-A681-5746-9632-EDC994407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259" y="5458362"/>
            <a:ext cx="426622" cy="426622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665ED22A-CE01-D641-AAAA-A0EFB529ADD5}"/>
              </a:ext>
            </a:extLst>
          </p:cNvPr>
          <p:cNvSpPr txBox="1"/>
          <p:nvPr/>
        </p:nvSpPr>
        <p:spPr>
          <a:xfrm flipH="1">
            <a:off x="9627525" y="5556214"/>
            <a:ext cx="966393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base file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BE075044-FAD3-AE48-939F-18A2B0AEDA2B}"/>
              </a:ext>
            </a:extLst>
          </p:cNvPr>
          <p:cNvSpPr txBox="1"/>
          <p:nvPr/>
        </p:nvSpPr>
        <p:spPr>
          <a:xfrm>
            <a:off x="4726846" y="2080741"/>
            <a:ext cx="2093986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kumimoji="1" lang="zh-CN" altLang="en-US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11010</a:t>
            </a:r>
            <a:r>
              <a:rPr kumimoji="1" lang="en-US" altLang="zh-CN" sz="1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011</a:t>
            </a:r>
            <a:r>
              <a:rPr kumimoji="1" lang="en-US" altLang="zh-CN" sz="1000" dirty="0">
                <a:solidFill>
                  <a:srgbClr val="EBC13A"/>
                </a:solidFill>
              </a:rPr>
              <a:t> </a:t>
            </a:r>
            <a:endParaRPr kumimoji="1" lang="zh-CN" altLang="en-US" sz="1000" dirty="0">
              <a:solidFill>
                <a:srgbClr val="EBC13A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0628205-7E80-364A-9DCC-53031C12A4CC}"/>
              </a:ext>
            </a:extLst>
          </p:cNvPr>
          <p:cNvSpPr txBox="1"/>
          <p:nvPr/>
        </p:nvSpPr>
        <p:spPr>
          <a:xfrm>
            <a:off x="10559697" y="4381347"/>
            <a:ext cx="639324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94M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920FF991-C7BF-F541-A528-10B204E4D698}"/>
              </a:ext>
            </a:extLst>
          </p:cNvPr>
          <p:cNvGrpSpPr/>
          <p:nvPr/>
        </p:nvGrpSpPr>
        <p:grpSpPr>
          <a:xfrm>
            <a:off x="7989521" y="2562538"/>
            <a:ext cx="1498697" cy="426622"/>
            <a:chOff x="8950702" y="2181397"/>
            <a:chExt cx="1606115" cy="457200"/>
          </a:xfrm>
        </p:grpSpPr>
        <p:pic>
          <p:nvPicPr>
            <p:cNvPr id="124" name="图形 123" descr="文档 轮廓">
              <a:extLst>
                <a:ext uri="{FF2B5EF4-FFF2-40B4-BE49-F238E27FC236}">
                  <a16:creationId xmlns:a16="http://schemas.microsoft.com/office/drawing/2014/main" id="{9B9998F7-3A88-FF49-BEAA-9B9A6E01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50702" y="2181397"/>
              <a:ext cx="353675" cy="457200"/>
            </a:xfrm>
            <a:prstGeom prst="rect">
              <a:avLst/>
            </a:prstGeom>
          </p:spPr>
        </p:pic>
        <p:pic>
          <p:nvPicPr>
            <p:cNvPr id="125" name="图形 124" descr="文档 轮廓">
              <a:extLst>
                <a:ext uri="{FF2B5EF4-FFF2-40B4-BE49-F238E27FC236}">
                  <a16:creationId xmlns:a16="http://schemas.microsoft.com/office/drawing/2014/main" id="{AA81A265-EACF-5941-90AE-622F9EFD4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72641" y="2181397"/>
              <a:ext cx="353675" cy="457200"/>
            </a:xfrm>
            <a:prstGeom prst="rect">
              <a:avLst/>
            </a:prstGeom>
          </p:spPr>
        </p:pic>
        <p:pic>
          <p:nvPicPr>
            <p:cNvPr id="126" name="图形 125" descr="文档 轮廓">
              <a:extLst>
                <a:ext uri="{FF2B5EF4-FFF2-40B4-BE49-F238E27FC236}">
                  <a16:creationId xmlns:a16="http://schemas.microsoft.com/office/drawing/2014/main" id="{65FF6FD2-0B7E-4643-9F33-5E3D6D1F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2209" y="2181397"/>
              <a:ext cx="353675" cy="457200"/>
            </a:xfrm>
            <a:prstGeom prst="rect">
              <a:avLst/>
            </a:prstGeom>
          </p:spPr>
        </p:pic>
        <p:pic>
          <p:nvPicPr>
            <p:cNvPr id="127" name="图形 126" descr="文档 轮廓">
              <a:extLst>
                <a:ext uri="{FF2B5EF4-FFF2-40B4-BE49-F238E27FC236}">
                  <a16:creationId xmlns:a16="http://schemas.microsoft.com/office/drawing/2014/main" id="{03589457-E5FB-0348-AA16-245292A54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17547" y="2181397"/>
              <a:ext cx="353675" cy="457200"/>
            </a:xfrm>
            <a:prstGeom prst="rect">
              <a:avLst/>
            </a:prstGeom>
          </p:spPr>
        </p:pic>
        <p:pic>
          <p:nvPicPr>
            <p:cNvPr id="128" name="图形 127" descr="文档 轮廓">
              <a:extLst>
                <a:ext uri="{FF2B5EF4-FFF2-40B4-BE49-F238E27FC236}">
                  <a16:creationId xmlns:a16="http://schemas.microsoft.com/office/drawing/2014/main" id="{60B9DEEE-2F7A-1A41-AB71-515852DA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03142" y="2181397"/>
              <a:ext cx="353675" cy="457200"/>
            </a:xfrm>
            <a:prstGeom prst="rect">
              <a:avLst/>
            </a:prstGeom>
          </p:spPr>
        </p:pic>
      </p:grpSp>
      <p:sp>
        <p:nvSpPr>
          <p:cNvPr id="129" name="圆角矩形 128">
            <a:extLst>
              <a:ext uri="{FF2B5EF4-FFF2-40B4-BE49-F238E27FC236}">
                <a16:creationId xmlns:a16="http://schemas.microsoft.com/office/drawing/2014/main" id="{27CF281B-1B07-BB43-B96A-A65950CB6E0B}"/>
              </a:ext>
            </a:extLst>
          </p:cNvPr>
          <p:cNvSpPr/>
          <p:nvPr/>
        </p:nvSpPr>
        <p:spPr>
          <a:xfrm>
            <a:off x="7781764" y="2304360"/>
            <a:ext cx="1772410" cy="76651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C640D3F-1BF6-A04C-913B-1E5FB09C250D}"/>
              </a:ext>
            </a:extLst>
          </p:cNvPr>
          <p:cNvSpPr txBox="1"/>
          <p:nvPr/>
        </p:nvSpPr>
        <p:spPr>
          <a:xfrm>
            <a:off x="7664298" y="2066199"/>
            <a:ext cx="2093986" cy="23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change node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 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D8EB7B49-F747-9545-940A-06ED1A951FB0}"/>
              </a:ext>
            </a:extLst>
          </p:cNvPr>
          <p:cNvSpPr txBox="1"/>
          <p:nvPr/>
        </p:nvSpPr>
        <p:spPr>
          <a:xfrm>
            <a:off x="9577854" y="2628867"/>
            <a:ext cx="553455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12M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49E99C04-A76E-374D-8D8F-CF8BEAF57EA0}"/>
              </a:ext>
            </a:extLst>
          </p:cNvPr>
          <p:cNvSpPr/>
          <p:nvPr/>
        </p:nvSpPr>
        <p:spPr>
          <a:xfrm>
            <a:off x="8899461" y="4133268"/>
            <a:ext cx="1649014" cy="67835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1B280AAF-6A0D-944C-B407-FCBBB51EFC34}"/>
              </a:ext>
            </a:extLst>
          </p:cNvPr>
          <p:cNvSpPr txBox="1"/>
          <p:nvPr/>
        </p:nvSpPr>
        <p:spPr>
          <a:xfrm>
            <a:off x="9069949" y="4785846"/>
            <a:ext cx="1353908" cy="23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 node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111</a:t>
            </a:r>
          </a:p>
        </p:txBody>
      </p:sp>
      <p:pic>
        <p:nvPicPr>
          <p:cNvPr id="134" name="图形 83" descr="纸张 轮廓">
            <a:extLst>
              <a:ext uri="{FF2B5EF4-FFF2-40B4-BE49-F238E27FC236}">
                <a16:creationId xmlns:a16="http://schemas.microsoft.com/office/drawing/2014/main" id="{9A24CEBA-D916-9940-B6B2-3F489774E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8633" y="4285924"/>
            <a:ext cx="426622" cy="426622"/>
          </a:xfrm>
          <a:prstGeom prst="rect">
            <a:avLst/>
          </a:prstGeom>
        </p:spPr>
      </p:pic>
      <p:sp>
        <p:nvSpPr>
          <p:cNvPr id="135" name="文本框 134">
            <a:extLst>
              <a:ext uri="{FF2B5EF4-FFF2-40B4-BE49-F238E27FC236}">
                <a16:creationId xmlns:a16="http://schemas.microsoft.com/office/drawing/2014/main" id="{D1EEB935-9D88-C647-AD4F-714F487D7C25}"/>
              </a:ext>
            </a:extLst>
          </p:cNvPr>
          <p:cNvSpPr txBox="1"/>
          <p:nvPr/>
        </p:nvSpPr>
        <p:spPr>
          <a:xfrm>
            <a:off x="10015550" y="4427761"/>
            <a:ext cx="639324" cy="1148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82M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圆角矩形 135">
            <a:extLst>
              <a:ext uri="{FF2B5EF4-FFF2-40B4-BE49-F238E27FC236}">
                <a16:creationId xmlns:a16="http://schemas.microsoft.com/office/drawing/2014/main" id="{B08EBD35-CB81-304D-A180-6068CF5249CD}"/>
              </a:ext>
            </a:extLst>
          </p:cNvPr>
          <p:cNvSpPr/>
          <p:nvPr/>
        </p:nvSpPr>
        <p:spPr>
          <a:xfrm>
            <a:off x="6971661" y="4149997"/>
            <a:ext cx="1649014" cy="67835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BBA54A7-2D49-5046-B04E-97F1288D7DB6}"/>
              </a:ext>
            </a:extLst>
          </p:cNvPr>
          <p:cNvSpPr txBox="1"/>
          <p:nvPr/>
        </p:nvSpPr>
        <p:spPr>
          <a:xfrm>
            <a:off x="7142149" y="4812982"/>
            <a:ext cx="1353908" cy="23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base node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011</a:t>
            </a:r>
          </a:p>
        </p:txBody>
      </p:sp>
      <p:pic>
        <p:nvPicPr>
          <p:cNvPr id="138" name="图形 83" descr="纸张 轮廓">
            <a:extLst>
              <a:ext uri="{FF2B5EF4-FFF2-40B4-BE49-F238E27FC236}">
                <a16:creationId xmlns:a16="http://schemas.microsoft.com/office/drawing/2014/main" id="{9A22BC51-0548-004D-AF6F-58F1DAD02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1925" y="4290755"/>
            <a:ext cx="426622" cy="426622"/>
          </a:xfrm>
          <a:prstGeom prst="rect">
            <a:avLst/>
          </a:prstGeom>
        </p:spPr>
      </p:pic>
      <p:sp>
        <p:nvSpPr>
          <p:cNvPr id="139" name="文本框 138">
            <a:extLst>
              <a:ext uri="{FF2B5EF4-FFF2-40B4-BE49-F238E27FC236}">
                <a16:creationId xmlns:a16="http://schemas.microsoft.com/office/drawing/2014/main" id="{1635A87F-0234-5B44-A1A5-6A61BAE43B9D}"/>
              </a:ext>
            </a:extLst>
          </p:cNvPr>
          <p:cNvSpPr txBox="1"/>
          <p:nvPr/>
        </p:nvSpPr>
        <p:spPr>
          <a:xfrm>
            <a:off x="7028842" y="4432592"/>
            <a:ext cx="639324" cy="1148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96M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6B3581BC-58C9-684F-933D-4D0058DB2F36}"/>
              </a:ext>
            </a:extLst>
          </p:cNvPr>
          <p:cNvCxnSpPr>
            <a:cxnSpLocks/>
            <a:stCxn id="129" idx="2"/>
            <a:endCxn id="136" idx="0"/>
          </p:cNvCxnSpPr>
          <p:nvPr/>
        </p:nvCxnSpPr>
        <p:spPr>
          <a:xfrm flipH="1">
            <a:off x="7796168" y="3070879"/>
            <a:ext cx="871801" cy="107911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052C453D-54C6-AC4A-9A04-86E2EAADC56A}"/>
              </a:ext>
            </a:extLst>
          </p:cNvPr>
          <p:cNvCxnSpPr>
            <a:cxnSpLocks/>
            <a:stCxn id="129" idx="2"/>
            <a:endCxn id="132" idx="0"/>
          </p:cNvCxnSpPr>
          <p:nvPr/>
        </p:nvCxnSpPr>
        <p:spPr>
          <a:xfrm>
            <a:off x="8667969" y="3070879"/>
            <a:ext cx="1055999" cy="10623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3CF6962-AFA3-184E-B9BE-DBDACA39B6CA}"/>
              </a:ext>
            </a:extLst>
          </p:cNvPr>
          <p:cNvSpPr txBox="1"/>
          <p:nvPr/>
        </p:nvSpPr>
        <p:spPr>
          <a:xfrm>
            <a:off x="6469469" y="4403873"/>
            <a:ext cx="553455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108M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弧 142">
            <a:extLst>
              <a:ext uri="{FF2B5EF4-FFF2-40B4-BE49-F238E27FC236}">
                <a16:creationId xmlns:a16="http://schemas.microsoft.com/office/drawing/2014/main" id="{32223D2C-9739-804F-9F43-AB5E79EDA603}"/>
              </a:ext>
            </a:extLst>
          </p:cNvPr>
          <p:cNvSpPr/>
          <p:nvPr/>
        </p:nvSpPr>
        <p:spPr>
          <a:xfrm rot="19052571">
            <a:off x="3250623" y="3442864"/>
            <a:ext cx="4954914" cy="885889"/>
          </a:xfrm>
          <a:prstGeom prst="arc">
            <a:avLst>
              <a:gd name="adj1" fmla="val 16200000"/>
              <a:gd name="adj2" fmla="val 2146823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5BB37629-CA09-6948-80B3-5459A255DB56}"/>
              </a:ext>
            </a:extLst>
          </p:cNvPr>
          <p:cNvSpPr txBox="1"/>
          <p:nvPr/>
        </p:nvSpPr>
        <p:spPr>
          <a:xfrm>
            <a:off x="7663813" y="1563859"/>
            <a:ext cx="2093986" cy="51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kumimoji="1"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Snphot</a:t>
            </a: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id : 1000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36590855-46CD-B54F-B9D0-0D8B0D93E1AE}"/>
              </a:ext>
            </a:extLst>
          </p:cNvPr>
          <p:cNvGrpSpPr/>
          <p:nvPr/>
        </p:nvGrpSpPr>
        <p:grpSpPr>
          <a:xfrm>
            <a:off x="7590831" y="4424407"/>
            <a:ext cx="867067" cy="223100"/>
            <a:chOff x="8950702" y="2181397"/>
            <a:chExt cx="1606115" cy="457200"/>
          </a:xfrm>
        </p:grpSpPr>
        <p:pic>
          <p:nvPicPr>
            <p:cNvPr id="146" name="图形 145" descr="文档 轮廓">
              <a:extLst>
                <a:ext uri="{FF2B5EF4-FFF2-40B4-BE49-F238E27FC236}">
                  <a16:creationId xmlns:a16="http://schemas.microsoft.com/office/drawing/2014/main" id="{B67C3534-EC9A-CC4B-A41E-A6E051FB2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0702" y="2181397"/>
              <a:ext cx="353675" cy="457200"/>
            </a:xfrm>
            <a:prstGeom prst="rect">
              <a:avLst/>
            </a:prstGeom>
          </p:spPr>
        </p:pic>
        <p:pic>
          <p:nvPicPr>
            <p:cNvPr id="147" name="图形 146" descr="文档 轮廓">
              <a:extLst>
                <a:ext uri="{FF2B5EF4-FFF2-40B4-BE49-F238E27FC236}">
                  <a16:creationId xmlns:a16="http://schemas.microsoft.com/office/drawing/2014/main" id="{E50E5888-D628-7A40-B9A7-6444B89E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2641" y="2181397"/>
              <a:ext cx="353675" cy="457200"/>
            </a:xfrm>
            <a:prstGeom prst="rect">
              <a:avLst/>
            </a:prstGeom>
          </p:spPr>
        </p:pic>
        <p:pic>
          <p:nvPicPr>
            <p:cNvPr id="148" name="图形 147" descr="文档 轮廓">
              <a:extLst>
                <a:ext uri="{FF2B5EF4-FFF2-40B4-BE49-F238E27FC236}">
                  <a16:creationId xmlns:a16="http://schemas.microsoft.com/office/drawing/2014/main" id="{987B96C2-B951-574C-80FC-70433E872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2209" y="2181397"/>
              <a:ext cx="353675" cy="457200"/>
            </a:xfrm>
            <a:prstGeom prst="rect">
              <a:avLst/>
            </a:prstGeom>
          </p:spPr>
        </p:pic>
        <p:pic>
          <p:nvPicPr>
            <p:cNvPr id="149" name="图形 148" descr="文档 轮廓">
              <a:extLst>
                <a:ext uri="{FF2B5EF4-FFF2-40B4-BE49-F238E27FC236}">
                  <a16:creationId xmlns:a16="http://schemas.microsoft.com/office/drawing/2014/main" id="{F5A447FA-E6B8-3D44-8B57-4C58DF98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7547" y="2181397"/>
              <a:ext cx="353675" cy="457200"/>
            </a:xfrm>
            <a:prstGeom prst="rect">
              <a:avLst/>
            </a:prstGeom>
          </p:spPr>
        </p:pic>
        <p:pic>
          <p:nvPicPr>
            <p:cNvPr id="150" name="图形 149" descr="文档 轮廓">
              <a:extLst>
                <a:ext uri="{FF2B5EF4-FFF2-40B4-BE49-F238E27FC236}">
                  <a16:creationId xmlns:a16="http://schemas.microsoft.com/office/drawing/2014/main" id="{ADFF07A8-E83F-AB44-AFD3-381DB6A1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03142" y="2181397"/>
              <a:ext cx="353675" cy="457200"/>
            </a:xfrm>
            <a:prstGeom prst="rect">
              <a:avLst/>
            </a:prstGeom>
          </p:spPr>
        </p:pic>
      </p:grpSp>
      <p:sp>
        <p:nvSpPr>
          <p:cNvPr id="151" name="圆角矩形 150">
            <a:extLst>
              <a:ext uri="{FF2B5EF4-FFF2-40B4-BE49-F238E27FC236}">
                <a16:creationId xmlns:a16="http://schemas.microsoft.com/office/drawing/2014/main" id="{486618E1-C8F3-FB46-BBF8-E2F11FF0806F}"/>
              </a:ext>
            </a:extLst>
          </p:cNvPr>
          <p:cNvSpPr/>
          <p:nvPr/>
        </p:nvSpPr>
        <p:spPr>
          <a:xfrm>
            <a:off x="7542024" y="4335498"/>
            <a:ext cx="954032" cy="35474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7BCEA7E-D462-3843-B9C7-F87788948D6B}"/>
              </a:ext>
            </a:extLst>
          </p:cNvPr>
          <p:cNvGrpSpPr/>
          <p:nvPr/>
        </p:nvGrpSpPr>
        <p:grpSpPr>
          <a:xfrm>
            <a:off x="9063028" y="4420608"/>
            <a:ext cx="867067" cy="223100"/>
            <a:chOff x="8950702" y="2181397"/>
            <a:chExt cx="1606115" cy="457200"/>
          </a:xfrm>
        </p:grpSpPr>
        <p:pic>
          <p:nvPicPr>
            <p:cNvPr id="153" name="图形 152" descr="文档 轮廓">
              <a:extLst>
                <a:ext uri="{FF2B5EF4-FFF2-40B4-BE49-F238E27FC236}">
                  <a16:creationId xmlns:a16="http://schemas.microsoft.com/office/drawing/2014/main" id="{867772D7-EDB0-E746-8BE1-4E5A1CB05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0702" y="2181397"/>
              <a:ext cx="353675" cy="457200"/>
            </a:xfrm>
            <a:prstGeom prst="rect">
              <a:avLst/>
            </a:prstGeom>
          </p:spPr>
        </p:pic>
        <p:pic>
          <p:nvPicPr>
            <p:cNvPr id="154" name="图形 153" descr="文档 轮廓">
              <a:extLst>
                <a:ext uri="{FF2B5EF4-FFF2-40B4-BE49-F238E27FC236}">
                  <a16:creationId xmlns:a16="http://schemas.microsoft.com/office/drawing/2014/main" id="{051F1B91-3775-1A4F-8AD9-C3E46061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2641" y="2181397"/>
              <a:ext cx="353675" cy="457200"/>
            </a:xfrm>
            <a:prstGeom prst="rect">
              <a:avLst/>
            </a:prstGeom>
          </p:spPr>
        </p:pic>
        <p:pic>
          <p:nvPicPr>
            <p:cNvPr id="155" name="图形 154" descr="文档 轮廓">
              <a:extLst>
                <a:ext uri="{FF2B5EF4-FFF2-40B4-BE49-F238E27FC236}">
                  <a16:creationId xmlns:a16="http://schemas.microsoft.com/office/drawing/2014/main" id="{89FCA005-1682-764C-B274-34E5D4E3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2209" y="2181397"/>
              <a:ext cx="353675" cy="457200"/>
            </a:xfrm>
            <a:prstGeom prst="rect">
              <a:avLst/>
            </a:prstGeom>
          </p:spPr>
        </p:pic>
        <p:pic>
          <p:nvPicPr>
            <p:cNvPr id="156" name="图形 155" descr="文档 轮廓">
              <a:extLst>
                <a:ext uri="{FF2B5EF4-FFF2-40B4-BE49-F238E27FC236}">
                  <a16:creationId xmlns:a16="http://schemas.microsoft.com/office/drawing/2014/main" id="{C288F3AA-CBB7-054D-9D35-8D7A37A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7547" y="2181397"/>
              <a:ext cx="353675" cy="457200"/>
            </a:xfrm>
            <a:prstGeom prst="rect">
              <a:avLst/>
            </a:prstGeom>
          </p:spPr>
        </p:pic>
        <p:pic>
          <p:nvPicPr>
            <p:cNvPr id="157" name="图形 156" descr="文档 轮廓">
              <a:extLst>
                <a:ext uri="{FF2B5EF4-FFF2-40B4-BE49-F238E27FC236}">
                  <a16:creationId xmlns:a16="http://schemas.microsoft.com/office/drawing/2014/main" id="{EB756EF0-77DB-AD4A-8CE8-ED899FEE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03142" y="2181397"/>
              <a:ext cx="353675" cy="457200"/>
            </a:xfrm>
            <a:prstGeom prst="rect">
              <a:avLst/>
            </a:prstGeom>
          </p:spPr>
        </p:pic>
      </p:grpSp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7FB4A4E5-FD03-B74F-8E6F-4F4A4DAA58DA}"/>
              </a:ext>
            </a:extLst>
          </p:cNvPr>
          <p:cNvSpPr/>
          <p:nvPr/>
        </p:nvSpPr>
        <p:spPr>
          <a:xfrm>
            <a:off x="9014221" y="4331699"/>
            <a:ext cx="954032" cy="35474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41D215D5-3171-744A-9AEB-DC705F287733}"/>
              </a:ext>
            </a:extLst>
          </p:cNvPr>
          <p:cNvSpPr/>
          <p:nvPr/>
        </p:nvSpPr>
        <p:spPr>
          <a:xfrm>
            <a:off x="3495808" y="5225897"/>
            <a:ext cx="117572" cy="117572"/>
          </a:xfrm>
          <a:prstGeom prst="ellipse">
            <a:avLst/>
          </a:prstGeom>
          <a:solidFill>
            <a:srgbClr val="EBC13A"/>
          </a:solidFill>
          <a:ln>
            <a:solidFill>
              <a:srgbClr val="EBC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B714A635-5C18-6B47-BF33-CC7B26CFC41D}"/>
              </a:ext>
            </a:extLst>
          </p:cNvPr>
          <p:cNvSpPr/>
          <p:nvPr/>
        </p:nvSpPr>
        <p:spPr>
          <a:xfrm>
            <a:off x="2002383" y="5216763"/>
            <a:ext cx="117572" cy="1175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38D5F77-B264-2C43-8B21-6C4BDFF2CE0D}"/>
              </a:ext>
            </a:extLst>
          </p:cNvPr>
          <p:cNvSpPr txBox="1"/>
          <p:nvPr/>
        </p:nvSpPr>
        <p:spPr>
          <a:xfrm flipH="1">
            <a:off x="3576296" y="5167111"/>
            <a:ext cx="966393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base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node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9BC083C2-86B6-1345-BE15-657636FA3E0F}"/>
              </a:ext>
            </a:extLst>
          </p:cNvPr>
          <p:cNvSpPr txBox="1"/>
          <p:nvPr/>
        </p:nvSpPr>
        <p:spPr>
          <a:xfrm flipH="1">
            <a:off x="2025563" y="5163412"/>
            <a:ext cx="1184169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change</a:t>
            </a:r>
            <a:r>
              <a:rPr kumimoji="1"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node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088DCDA8-0FB9-CE48-B74F-E4CAA7AF741F}"/>
              </a:ext>
            </a:extLst>
          </p:cNvPr>
          <p:cNvCxnSpPr>
            <a:cxnSpLocks/>
          </p:cNvCxnSpPr>
          <p:nvPr/>
        </p:nvCxnSpPr>
        <p:spPr>
          <a:xfrm flipH="1">
            <a:off x="5338533" y="1986383"/>
            <a:ext cx="50011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椭圆 163">
            <a:extLst>
              <a:ext uri="{FF2B5EF4-FFF2-40B4-BE49-F238E27FC236}">
                <a16:creationId xmlns:a16="http://schemas.microsoft.com/office/drawing/2014/main" id="{C494215B-2336-514D-8D4D-35EA445E953E}"/>
              </a:ext>
            </a:extLst>
          </p:cNvPr>
          <p:cNvSpPr/>
          <p:nvPr/>
        </p:nvSpPr>
        <p:spPr>
          <a:xfrm>
            <a:off x="3149534" y="1655868"/>
            <a:ext cx="106838" cy="10683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27D083C-A2B0-B947-B90A-AFA66FD0EF3E}"/>
              </a:ext>
            </a:extLst>
          </p:cNvPr>
          <p:cNvSpPr txBox="1"/>
          <p:nvPr/>
        </p:nvSpPr>
        <p:spPr>
          <a:xfrm>
            <a:off x="1178366" y="4329653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000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8CC5F507-872D-224B-AB22-A0D9E25B5821}"/>
              </a:ext>
            </a:extLst>
          </p:cNvPr>
          <p:cNvSpPr/>
          <p:nvPr/>
        </p:nvSpPr>
        <p:spPr>
          <a:xfrm>
            <a:off x="2226412" y="2472316"/>
            <a:ext cx="106838" cy="10683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4DFC70CB-BF9F-E04E-8D49-64BF9D9E4D2C}"/>
              </a:ext>
            </a:extLst>
          </p:cNvPr>
          <p:cNvSpPr/>
          <p:nvPr/>
        </p:nvSpPr>
        <p:spPr>
          <a:xfrm>
            <a:off x="4072645" y="2472316"/>
            <a:ext cx="106838" cy="10683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085B847C-B011-BA47-8464-F4B72046F785}"/>
              </a:ext>
            </a:extLst>
          </p:cNvPr>
          <p:cNvSpPr/>
          <p:nvPr/>
        </p:nvSpPr>
        <p:spPr>
          <a:xfrm>
            <a:off x="1764852" y="3288768"/>
            <a:ext cx="106838" cy="1068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03970BD1-F977-7543-AADB-7B04649E5AC4}"/>
              </a:ext>
            </a:extLst>
          </p:cNvPr>
          <p:cNvSpPr/>
          <p:nvPr/>
        </p:nvSpPr>
        <p:spPr>
          <a:xfrm>
            <a:off x="2687974" y="3288768"/>
            <a:ext cx="106838" cy="1068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70" name="椭圆 169">
            <a:extLst>
              <a:ext uri="{FF2B5EF4-FFF2-40B4-BE49-F238E27FC236}">
                <a16:creationId xmlns:a16="http://schemas.microsoft.com/office/drawing/2014/main" id="{97D6DF75-D0E0-214F-806A-87CF7CD4A8C0}"/>
              </a:ext>
            </a:extLst>
          </p:cNvPr>
          <p:cNvSpPr/>
          <p:nvPr/>
        </p:nvSpPr>
        <p:spPr>
          <a:xfrm>
            <a:off x="3611096" y="3288768"/>
            <a:ext cx="106838" cy="1068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71" name="椭圆 170">
            <a:extLst>
              <a:ext uri="{FF2B5EF4-FFF2-40B4-BE49-F238E27FC236}">
                <a16:creationId xmlns:a16="http://schemas.microsoft.com/office/drawing/2014/main" id="{2311F0D2-4779-7548-8F28-B114739FF958}"/>
              </a:ext>
            </a:extLst>
          </p:cNvPr>
          <p:cNvSpPr/>
          <p:nvPr/>
        </p:nvSpPr>
        <p:spPr>
          <a:xfrm>
            <a:off x="4534206" y="3288768"/>
            <a:ext cx="106838" cy="1068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72" name="椭圆 171">
            <a:extLst>
              <a:ext uri="{FF2B5EF4-FFF2-40B4-BE49-F238E27FC236}">
                <a16:creationId xmlns:a16="http://schemas.microsoft.com/office/drawing/2014/main" id="{D1370D66-43AA-6F42-9CC4-7DCAEA9D96EB}"/>
              </a:ext>
            </a:extLst>
          </p:cNvPr>
          <p:cNvSpPr/>
          <p:nvPr/>
        </p:nvSpPr>
        <p:spPr>
          <a:xfrm>
            <a:off x="1303291" y="4105216"/>
            <a:ext cx="106838" cy="106838"/>
          </a:xfrm>
          <a:prstGeom prst="ellipse">
            <a:avLst/>
          </a:prstGeom>
          <a:solidFill>
            <a:srgbClr val="EBC13A"/>
          </a:solidFill>
          <a:ln>
            <a:solidFill>
              <a:srgbClr val="EBC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CF07F748-6B91-9F42-90A8-C260E7FAE4DF}"/>
              </a:ext>
            </a:extLst>
          </p:cNvPr>
          <p:cNvSpPr/>
          <p:nvPr/>
        </p:nvSpPr>
        <p:spPr>
          <a:xfrm>
            <a:off x="2226413" y="4105213"/>
            <a:ext cx="106838" cy="106838"/>
          </a:xfrm>
          <a:prstGeom prst="ellipse">
            <a:avLst/>
          </a:prstGeom>
          <a:solidFill>
            <a:srgbClr val="EBC13A"/>
          </a:solidFill>
          <a:ln>
            <a:solidFill>
              <a:srgbClr val="EBC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B0DABDEE-E4AD-384F-9B1D-5E4B4C5D8E57}"/>
              </a:ext>
            </a:extLst>
          </p:cNvPr>
          <p:cNvSpPr/>
          <p:nvPr/>
        </p:nvSpPr>
        <p:spPr>
          <a:xfrm>
            <a:off x="4072658" y="4111386"/>
            <a:ext cx="106838" cy="106838"/>
          </a:xfrm>
          <a:prstGeom prst="ellipse">
            <a:avLst/>
          </a:prstGeom>
          <a:solidFill>
            <a:srgbClr val="EBC13A"/>
          </a:solidFill>
          <a:ln>
            <a:solidFill>
              <a:srgbClr val="EBC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B9DA708D-F139-A743-885D-48843D68AB9F}"/>
              </a:ext>
            </a:extLst>
          </p:cNvPr>
          <p:cNvSpPr/>
          <p:nvPr/>
        </p:nvSpPr>
        <p:spPr>
          <a:xfrm>
            <a:off x="4995791" y="4111395"/>
            <a:ext cx="106838" cy="106838"/>
          </a:xfrm>
          <a:prstGeom prst="ellipse">
            <a:avLst/>
          </a:prstGeom>
          <a:solidFill>
            <a:srgbClr val="EBC13A"/>
          </a:solidFill>
          <a:ln>
            <a:solidFill>
              <a:srgbClr val="EBC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6426BD6A-029E-4049-AFCE-7BD9ED59B6F4}"/>
              </a:ext>
            </a:extLst>
          </p:cNvPr>
          <p:cNvCxnSpPr>
            <a:cxnSpLocks/>
            <a:stCxn id="164" idx="2"/>
            <a:endCxn id="166" idx="0"/>
          </p:cNvCxnSpPr>
          <p:nvPr/>
        </p:nvCxnSpPr>
        <p:spPr>
          <a:xfrm flipH="1">
            <a:off x="2279833" y="1709287"/>
            <a:ext cx="869702" cy="763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89170B62-047C-014C-94F5-81D8A728E2A7}"/>
              </a:ext>
            </a:extLst>
          </p:cNvPr>
          <p:cNvCxnSpPr>
            <a:cxnSpLocks/>
            <a:stCxn id="164" idx="6"/>
            <a:endCxn id="167" idx="0"/>
          </p:cNvCxnSpPr>
          <p:nvPr/>
        </p:nvCxnSpPr>
        <p:spPr>
          <a:xfrm>
            <a:off x="3256372" y="1709287"/>
            <a:ext cx="869691" cy="7630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箭头连接符 177">
            <a:extLst>
              <a:ext uri="{FF2B5EF4-FFF2-40B4-BE49-F238E27FC236}">
                <a16:creationId xmlns:a16="http://schemas.microsoft.com/office/drawing/2014/main" id="{42AB63D0-ADF6-1746-B0A6-C88BF05E2634}"/>
              </a:ext>
            </a:extLst>
          </p:cNvPr>
          <p:cNvCxnSpPr>
            <a:cxnSpLocks/>
            <a:stCxn id="166" idx="2"/>
            <a:endCxn id="168" idx="0"/>
          </p:cNvCxnSpPr>
          <p:nvPr/>
        </p:nvCxnSpPr>
        <p:spPr>
          <a:xfrm flipH="1">
            <a:off x="1818272" y="2525735"/>
            <a:ext cx="408141" cy="7630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箭头连接符 178">
            <a:extLst>
              <a:ext uri="{FF2B5EF4-FFF2-40B4-BE49-F238E27FC236}">
                <a16:creationId xmlns:a16="http://schemas.microsoft.com/office/drawing/2014/main" id="{4BC0038B-E0AA-AB45-9943-78F75B688AA7}"/>
              </a:ext>
            </a:extLst>
          </p:cNvPr>
          <p:cNvCxnSpPr>
            <a:cxnSpLocks/>
            <a:stCxn id="166" idx="6"/>
            <a:endCxn id="169" idx="0"/>
          </p:cNvCxnSpPr>
          <p:nvPr/>
        </p:nvCxnSpPr>
        <p:spPr>
          <a:xfrm>
            <a:off x="2333250" y="2525735"/>
            <a:ext cx="408143" cy="7630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659DDE9A-2309-A74C-94A3-7E061DAE668C}"/>
              </a:ext>
            </a:extLst>
          </p:cNvPr>
          <p:cNvCxnSpPr>
            <a:cxnSpLocks/>
            <a:stCxn id="168" idx="2"/>
            <a:endCxn id="172" idx="0"/>
          </p:cNvCxnSpPr>
          <p:nvPr/>
        </p:nvCxnSpPr>
        <p:spPr>
          <a:xfrm flipH="1">
            <a:off x="1356711" y="3342187"/>
            <a:ext cx="408142" cy="76302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044B0484-7241-2649-BE66-47ADD6E51F4A}"/>
              </a:ext>
            </a:extLst>
          </p:cNvPr>
          <p:cNvCxnSpPr>
            <a:cxnSpLocks/>
            <a:stCxn id="168" idx="6"/>
            <a:endCxn id="173" idx="0"/>
          </p:cNvCxnSpPr>
          <p:nvPr/>
        </p:nvCxnSpPr>
        <p:spPr>
          <a:xfrm>
            <a:off x="1871691" y="3342188"/>
            <a:ext cx="408142" cy="76302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箭头连接符 181">
            <a:extLst>
              <a:ext uri="{FF2B5EF4-FFF2-40B4-BE49-F238E27FC236}">
                <a16:creationId xmlns:a16="http://schemas.microsoft.com/office/drawing/2014/main" id="{6D4A467C-D676-F044-AF49-DFB77292FD3C}"/>
              </a:ext>
            </a:extLst>
          </p:cNvPr>
          <p:cNvCxnSpPr>
            <a:cxnSpLocks/>
            <a:stCxn id="167" idx="2"/>
            <a:endCxn id="170" idx="0"/>
          </p:cNvCxnSpPr>
          <p:nvPr/>
        </p:nvCxnSpPr>
        <p:spPr>
          <a:xfrm flipH="1">
            <a:off x="3664515" y="2525735"/>
            <a:ext cx="408130" cy="76303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箭头连接符 182">
            <a:extLst>
              <a:ext uri="{FF2B5EF4-FFF2-40B4-BE49-F238E27FC236}">
                <a16:creationId xmlns:a16="http://schemas.microsoft.com/office/drawing/2014/main" id="{EB7A05A8-591E-0347-80E1-D0545DC4CD84}"/>
              </a:ext>
            </a:extLst>
          </p:cNvPr>
          <p:cNvCxnSpPr>
            <a:cxnSpLocks/>
            <a:stCxn id="167" idx="6"/>
            <a:endCxn id="171" idx="0"/>
          </p:cNvCxnSpPr>
          <p:nvPr/>
        </p:nvCxnSpPr>
        <p:spPr>
          <a:xfrm>
            <a:off x="4179483" y="2525735"/>
            <a:ext cx="408142" cy="763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ECC4B90B-6383-A846-96F2-409B2340D03C}"/>
              </a:ext>
            </a:extLst>
          </p:cNvPr>
          <p:cNvCxnSpPr>
            <a:cxnSpLocks/>
          </p:cNvCxnSpPr>
          <p:nvPr/>
        </p:nvCxnSpPr>
        <p:spPr>
          <a:xfrm flipH="1">
            <a:off x="4136346" y="3388168"/>
            <a:ext cx="397871" cy="7345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箭头连接符 184">
            <a:extLst>
              <a:ext uri="{FF2B5EF4-FFF2-40B4-BE49-F238E27FC236}">
                <a16:creationId xmlns:a16="http://schemas.microsoft.com/office/drawing/2014/main" id="{082A1CC9-6E04-3544-9889-D59E25823877}"/>
              </a:ext>
            </a:extLst>
          </p:cNvPr>
          <p:cNvCxnSpPr>
            <a:cxnSpLocks/>
          </p:cNvCxnSpPr>
          <p:nvPr/>
        </p:nvCxnSpPr>
        <p:spPr>
          <a:xfrm>
            <a:off x="4661598" y="3388168"/>
            <a:ext cx="397871" cy="7345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278DEB38-B0C6-B148-A028-B80B3914A219}"/>
              </a:ext>
            </a:extLst>
          </p:cNvPr>
          <p:cNvSpPr txBox="1"/>
          <p:nvPr/>
        </p:nvSpPr>
        <p:spPr>
          <a:xfrm>
            <a:off x="2098171" y="4340058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001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FA48A65-0877-D246-BF33-91A96523B02B}"/>
              </a:ext>
            </a:extLst>
          </p:cNvPr>
          <p:cNvSpPr txBox="1"/>
          <p:nvPr/>
        </p:nvSpPr>
        <p:spPr>
          <a:xfrm>
            <a:off x="4864848" y="4326705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E752983E-AD51-9345-999E-7789FC16DF1D}"/>
              </a:ext>
            </a:extLst>
          </p:cNvPr>
          <p:cNvSpPr txBox="1"/>
          <p:nvPr/>
        </p:nvSpPr>
        <p:spPr>
          <a:xfrm>
            <a:off x="2471085" y="1836445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17E262A4-A447-7643-BBFC-FB0033D0D73F}"/>
              </a:ext>
            </a:extLst>
          </p:cNvPr>
          <p:cNvSpPr txBox="1"/>
          <p:nvPr/>
        </p:nvSpPr>
        <p:spPr>
          <a:xfrm>
            <a:off x="3686449" y="1806889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614615C8-F9D6-0E4B-B9A8-3681EB9DDF9F}"/>
              </a:ext>
            </a:extLst>
          </p:cNvPr>
          <p:cNvSpPr txBox="1"/>
          <p:nvPr/>
        </p:nvSpPr>
        <p:spPr>
          <a:xfrm>
            <a:off x="1782526" y="2701228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8D63BE2B-02B5-BC40-A2C8-63C39E5D63E2}"/>
              </a:ext>
            </a:extLst>
          </p:cNvPr>
          <p:cNvSpPr txBox="1"/>
          <p:nvPr/>
        </p:nvSpPr>
        <p:spPr>
          <a:xfrm>
            <a:off x="2556845" y="2701228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C4A2A8D2-6577-604A-99BD-10F0D6A7CBC1}"/>
              </a:ext>
            </a:extLst>
          </p:cNvPr>
          <p:cNvSpPr txBox="1"/>
          <p:nvPr/>
        </p:nvSpPr>
        <p:spPr>
          <a:xfrm>
            <a:off x="3637167" y="2695461"/>
            <a:ext cx="453998" cy="1148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67C1AFA-99FF-4A46-B3AC-92F2D7699AC4}"/>
              </a:ext>
            </a:extLst>
          </p:cNvPr>
          <p:cNvSpPr txBox="1"/>
          <p:nvPr/>
        </p:nvSpPr>
        <p:spPr>
          <a:xfrm>
            <a:off x="4401080" y="2695461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22B42A31-0E88-BF41-8537-EFCEBC291F8A}"/>
              </a:ext>
            </a:extLst>
          </p:cNvPr>
          <p:cNvSpPr txBox="1"/>
          <p:nvPr/>
        </p:nvSpPr>
        <p:spPr>
          <a:xfrm>
            <a:off x="1328527" y="3530302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52860045-380B-CC47-8A6B-216096D78818}"/>
              </a:ext>
            </a:extLst>
          </p:cNvPr>
          <p:cNvSpPr txBox="1"/>
          <p:nvPr/>
        </p:nvSpPr>
        <p:spPr>
          <a:xfrm>
            <a:off x="2092441" y="3530302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6CB35598-96F2-B24F-BACE-1271F41FBA25}"/>
              </a:ext>
            </a:extLst>
          </p:cNvPr>
          <p:cNvSpPr txBox="1"/>
          <p:nvPr/>
        </p:nvSpPr>
        <p:spPr>
          <a:xfrm>
            <a:off x="4080218" y="3525953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E198615F-9C74-6D46-BC42-8EC04D27B582}"/>
              </a:ext>
            </a:extLst>
          </p:cNvPr>
          <p:cNvSpPr txBox="1"/>
          <p:nvPr/>
        </p:nvSpPr>
        <p:spPr>
          <a:xfrm>
            <a:off x="4885753" y="3525953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1E8FFC3E-DB34-7142-9C50-3E21B0F35EA0}"/>
              </a:ext>
            </a:extLst>
          </p:cNvPr>
          <p:cNvSpPr txBox="1"/>
          <p:nvPr/>
        </p:nvSpPr>
        <p:spPr>
          <a:xfrm>
            <a:off x="2689990" y="3980099"/>
            <a:ext cx="1138295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solidFill>
                  <a:srgbClr val="EBC13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。。。。。。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357CB440-4A39-C644-A776-F84A71C89CF6}"/>
              </a:ext>
            </a:extLst>
          </p:cNvPr>
          <p:cNvSpPr txBox="1"/>
          <p:nvPr/>
        </p:nvSpPr>
        <p:spPr>
          <a:xfrm>
            <a:off x="3932889" y="4336976"/>
            <a:ext cx="453998" cy="11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011</a:t>
            </a:r>
            <a:endParaRPr kumimoji="1" lang="zh-CN" altLang="en-US" sz="100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0" name="椭圆 199">
            <a:extLst>
              <a:ext uri="{FF2B5EF4-FFF2-40B4-BE49-F238E27FC236}">
                <a16:creationId xmlns:a16="http://schemas.microsoft.com/office/drawing/2014/main" id="{8A55E892-118B-9942-BB46-FBA7AE80FA0F}"/>
              </a:ext>
            </a:extLst>
          </p:cNvPr>
          <p:cNvSpPr/>
          <p:nvPr/>
        </p:nvSpPr>
        <p:spPr>
          <a:xfrm>
            <a:off x="3714225" y="3051481"/>
            <a:ext cx="1746799" cy="1746799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5A68181-0371-9C4B-E967-C16C33C193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Auto-bucket</a:t>
            </a:r>
            <a:r>
              <a:rPr kumimoji="1" lang="zh-CN" altLang="en-US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kumimoji="1" lang="zh-CN" altLang="en-US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zh-CN" altLang="en-US" sz="2800" b="1" dirty="0">
              <a:solidFill>
                <a:srgbClr val="0B1B3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E4096B-5250-9F3B-AB53-114E79D4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1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8BA74-E1B9-0536-A53B-74136FA3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Outline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0866E9-50A1-494F-2764-CFD9EC0B6311}"/>
              </a:ext>
            </a:extLst>
          </p:cNvPr>
          <p:cNvSpPr txBox="1"/>
          <p:nvPr/>
        </p:nvSpPr>
        <p:spPr>
          <a:xfrm>
            <a:off x="1442652" y="1695679"/>
            <a:ext cx="6098058" cy="254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眼中的湖仓一体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是什么，怎么解决问题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社区与 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Roadmap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CFD48-ACE7-A356-9AC3-2B209102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FE5563-20C0-C045-830A-6E5CFB4EE587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145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BF930-371E-4256-D5B7-80D4013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Mixed format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 </a:t>
            </a:r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Trino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B22675-051C-756E-57F4-EEF09A15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69" y="1750929"/>
            <a:ext cx="8668037" cy="46560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59E1CF1-F5A0-9A40-B86E-D8954BDD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B381EE-BAE4-09E5-5BA4-7D99B7858E69}"/>
              </a:ext>
            </a:extLst>
          </p:cNvPr>
          <p:cNvSpPr txBox="1"/>
          <p:nvPr/>
        </p:nvSpPr>
        <p:spPr>
          <a:xfrm>
            <a:off x="1992390" y="1292524"/>
            <a:ext cx="818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guide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https://amoro.netease.com/benchmark-guide/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测试开启 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upsert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BC06FE-84A4-854C-9B4E-E5DACF23B582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157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89C2473A-CEC9-A5BC-FA05-7FE5A70C107B}"/>
              </a:ext>
            </a:extLst>
          </p:cNvPr>
          <p:cNvGrpSpPr/>
          <p:nvPr/>
        </p:nvGrpSpPr>
        <p:grpSpPr>
          <a:xfrm>
            <a:off x="917842" y="1488422"/>
            <a:ext cx="6764077" cy="4458602"/>
            <a:chOff x="681752" y="1488422"/>
            <a:chExt cx="7100778" cy="4814233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285DECE2-74BF-4CDC-272A-0B77872D1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53" y="2708017"/>
              <a:ext cx="1238029" cy="868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AAC0D44E-76FA-037F-B69E-8FC2BE258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52" y="3984872"/>
              <a:ext cx="2106874" cy="97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id="{FA7B7735-11BC-78BF-7CAD-AC88FBF27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286" y="2704487"/>
              <a:ext cx="1872612" cy="97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8">
              <a:extLst>
                <a:ext uri="{FF2B5EF4-FFF2-40B4-BE49-F238E27FC236}">
                  <a16:creationId xmlns:a16="http://schemas.microsoft.com/office/drawing/2014/main" id="{7BED7F54-3BDB-8A21-1591-83BEC3058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383" y="5282429"/>
              <a:ext cx="2794330" cy="96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8D48C6FF-F927-1AD8-924D-9B3495DD6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384" y="2704989"/>
              <a:ext cx="1112146" cy="111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9DC384-BB1F-0AD4-A8F3-E1E7DEBBF4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74" b="25820"/>
            <a:stretch/>
          </p:blipFill>
          <p:spPr bwMode="auto">
            <a:xfrm>
              <a:off x="702791" y="5282429"/>
              <a:ext cx="2581524" cy="96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screenshot-20230824-113038">
              <a:extLst>
                <a:ext uri="{FF2B5EF4-FFF2-40B4-BE49-F238E27FC236}">
                  <a16:creationId xmlns:a16="http://schemas.microsoft.com/office/drawing/2014/main" id="{A6611F7A-D9C8-9CAF-EF00-D5840ACFC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62" y="4005812"/>
              <a:ext cx="2703368" cy="921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图片">
              <a:extLst>
                <a:ext uri="{FF2B5EF4-FFF2-40B4-BE49-F238E27FC236}">
                  <a16:creationId xmlns:a16="http://schemas.microsoft.com/office/drawing/2014/main" id="{A29E800F-5CC6-E834-7CE2-F77522B51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28"/>
            <a:stretch/>
          </p:blipFill>
          <p:spPr bwMode="auto">
            <a:xfrm>
              <a:off x="3043151" y="3971360"/>
              <a:ext cx="1766207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0">
              <a:extLst>
                <a:ext uri="{FF2B5EF4-FFF2-40B4-BE49-F238E27FC236}">
                  <a16:creationId xmlns:a16="http://schemas.microsoft.com/office/drawing/2014/main" id="{3851CEAB-3202-65F5-381E-4D8D85350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433" y="5197558"/>
              <a:ext cx="1105097" cy="1105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07CE54C-8CBB-6FFD-06EB-7AED305D1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035" y="2705747"/>
              <a:ext cx="1893535" cy="94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6187B2-96D7-A82C-21BD-80BC68406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791" y="1565024"/>
              <a:ext cx="2106875" cy="661325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B9058337-FA33-437A-7583-52E811858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836" y="1516907"/>
              <a:ext cx="1248962" cy="868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C2812A5-9B9E-9793-8B1D-E3EF81BCB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358" y="1505367"/>
              <a:ext cx="1507583" cy="942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>
              <a:extLst>
                <a:ext uri="{FF2B5EF4-FFF2-40B4-BE49-F238E27FC236}">
                  <a16:creationId xmlns:a16="http://schemas.microsoft.com/office/drawing/2014/main" id="{31B7E16C-5E28-3619-CAEE-E3E2E223A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0384" y="1488422"/>
              <a:ext cx="1112146" cy="109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74550EA-EBD7-3993-64D6-F8A62493B59D}"/>
              </a:ext>
            </a:extLst>
          </p:cNvPr>
          <p:cNvSpPr txBox="1"/>
          <p:nvPr/>
        </p:nvSpPr>
        <p:spPr>
          <a:xfrm>
            <a:off x="8155773" y="1532535"/>
            <a:ext cx="3667642" cy="357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场景与诉求</a:t>
            </a:r>
            <a:endParaRPr kumimoji="1" lang="en-US" altLang="zh-CN" sz="22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流批一体基础设施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CDC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入湖，自优化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开箱即用的工具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云原生数仓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增量计算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88BA74-E1B9-0536-A53B-74136FA3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社区用户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182715-91B8-4837-3A29-E8F3B2F2C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0A7F5C1-3907-8847-B6F9-C85338A3B571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51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8BA74-E1B9-0536-A53B-74136FA3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Roadmap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0866E9-50A1-494F-2764-CFD9EC0B6311}"/>
              </a:ext>
            </a:extLst>
          </p:cNvPr>
          <p:cNvSpPr txBox="1"/>
          <p:nvPr/>
        </p:nvSpPr>
        <p:spPr>
          <a:xfrm>
            <a:off x="1319084" y="1411474"/>
            <a:ext cx="6098058" cy="430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架构优化：元数据服务与数据相关的服务解耦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完善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Paimon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(incubating)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集成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自优化计算资源自动伸缩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标准化的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DSL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工具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更多可插拔的能力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Offline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优化任务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上的云原生实践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CFE2ECD-C6B8-8B53-E8B1-B166C932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3FDF6F-FDD7-EA40-88EF-366E18EED08D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16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F19AF1A2-2AD7-464F-8CFF-C9576216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1" y="4457699"/>
            <a:ext cx="18383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D550EC5-D9B0-ED4F-B8A4-E8395B8E3E8C}"/>
              </a:ext>
            </a:extLst>
          </p:cNvPr>
          <p:cNvGrpSpPr/>
          <p:nvPr/>
        </p:nvGrpSpPr>
        <p:grpSpPr>
          <a:xfrm>
            <a:off x="1117600" y="1301785"/>
            <a:ext cx="10291724" cy="4756114"/>
            <a:chOff x="2442311" y="2797689"/>
            <a:chExt cx="18949213" cy="875700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9FD443-B4A5-024D-A711-25217BF7011B}"/>
                </a:ext>
              </a:extLst>
            </p:cNvPr>
            <p:cNvSpPr txBox="1"/>
            <p:nvPr/>
          </p:nvSpPr>
          <p:spPr>
            <a:xfrm>
              <a:off x="7190430" y="8053640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Flink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2685E2E4-A8FB-6D46-B439-9B565550192D}"/>
                </a:ext>
              </a:extLst>
            </p:cNvPr>
            <p:cNvCxnSpPr/>
            <p:nvPr/>
          </p:nvCxnSpPr>
          <p:spPr>
            <a:xfrm>
              <a:off x="8331653" y="7449043"/>
              <a:ext cx="0" cy="17436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B1AB5964-32FB-7C43-83F1-627831727D78}"/>
                </a:ext>
              </a:extLst>
            </p:cNvPr>
            <p:cNvCxnSpPr>
              <a:endCxn id="75" idx="1"/>
            </p:cNvCxnSpPr>
            <p:nvPr/>
          </p:nvCxnSpPr>
          <p:spPr>
            <a:xfrm>
              <a:off x="4309643" y="7118297"/>
              <a:ext cx="2311168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0C47B9D-6F52-9348-AC5F-ED6B7F26B54E}"/>
                </a:ext>
              </a:extLst>
            </p:cNvPr>
            <p:cNvSpPr txBox="1"/>
            <p:nvPr/>
          </p:nvSpPr>
          <p:spPr>
            <a:xfrm>
              <a:off x="16152829" y="5479264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分钟</a:t>
              </a:r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秒级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2F3AC14-27DA-A14C-BB60-41204233EBF3}"/>
                </a:ext>
              </a:extLst>
            </p:cNvPr>
            <p:cNvGrpSpPr/>
            <p:nvPr/>
          </p:nvGrpSpPr>
          <p:grpSpPr>
            <a:xfrm>
              <a:off x="6620810" y="6777777"/>
              <a:ext cx="3573345" cy="681038"/>
              <a:chOff x="3203677" y="3670299"/>
              <a:chExt cx="1799165" cy="34290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4BB6D18-9110-5446-8FAD-FF91F6D47092}"/>
                  </a:ext>
                </a:extLst>
              </p:cNvPr>
              <p:cNvSpPr/>
              <p:nvPr/>
            </p:nvSpPr>
            <p:spPr>
              <a:xfrm>
                <a:off x="3203677" y="3670299"/>
                <a:ext cx="1799164" cy="3429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05C086BF-7A75-864B-A0D9-411F2D1377E1}"/>
                  </a:ext>
                </a:extLst>
              </p:cNvPr>
              <p:cNvCxnSpPr/>
              <p:nvPr/>
            </p:nvCxnSpPr>
            <p:spPr>
              <a:xfrm>
                <a:off x="3563510" y="3670299"/>
                <a:ext cx="0" cy="3429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720BD90E-F717-0045-AF3C-BB41A8D2C64F}"/>
                  </a:ext>
                </a:extLst>
              </p:cNvPr>
              <p:cNvCxnSpPr/>
              <p:nvPr/>
            </p:nvCxnSpPr>
            <p:spPr>
              <a:xfrm>
                <a:off x="3203677" y="3670299"/>
                <a:ext cx="0" cy="3429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68690845-265A-2743-B5B8-EFB8835BBD36}"/>
                  </a:ext>
                </a:extLst>
              </p:cNvPr>
              <p:cNvCxnSpPr/>
              <p:nvPr/>
            </p:nvCxnSpPr>
            <p:spPr>
              <a:xfrm>
                <a:off x="3923343" y="3670299"/>
                <a:ext cx="0" cy="3429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3472CC73-17F1-0842-9D4F-91791339B8EE}"/>
                  </a:ext>
                </a:extLst>
              </p:cNvPr>
              <p:cNvCxnSpPr/>
              <p:nvPr/>
            </p:nvCxnSpPr>
            <p:spPr>
              <a:xfrm>
                <a:off x="4283176" y="3670299"/>
                <a:ext cx="0" cy="3429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94817441-CD78-2446-AA44-CC181AEFA476}"/>
                  </a:ext>
                </a:extLst>
              </p:cNvPr>
              <p:cNvCxnSpPr/>
              <p:nvPr/>
            </p:nvCxnSpPr>
            <p:spPr>
              <a:xfrm>
                <a:off x="4643009" y="3670299"/>
                <a:ext cx="0" cy="3429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03F67551-689A-3048-8A3C-6F133DC13C01}"/>
                  </a:ext>
                </a:extLst>
              </p:cNvPr>
              <p:cNvCxnSpPr/>
              <p:nvPr/>
            </p:nvCxnSpPr>
            <p:spPr>
              <a:xfrm>
                <a:off x="5002842" y="3670299"/>
                <a:ext cx="0" cy="34290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肘形连接符 10">
              <a:extLst>
                <a:ext uri="{FF2B5EF4-FFF2-40B4-BE49-F238E27FC236}">
                  <a16:creationId xmlns:a16="http://schemas.microsoft.com/office/drawing/2014/main" id="{DA8CC94E-1381-6749-8282-0BA150B551D7}"/>
                </a:ext>
              </a:extLst>
            </p:cNvPr>
            <p:cNvCxnSpPr>
              <a:cxnSpLocks/>
              <a:stCxn id="75" idx="0"/>
              <a:endCxn id="41" idx="2"/>
            </p:cNvCxnSpPr>
            <p:nvPr/>
          </p:nvCxnSpPr>
          <p:spPr>
            <a:xfrm rot="5400000" flipH="1" flipV="1">
              <a:off x="8785231" y="4874432"/>
              <a:ext cx="1525597" cy="2281093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柱体 11">
              <a:extLst>
                <a:ext uri="{FF2B5EF4-FFF2-40B4-BE49-F238E27FC236}">
                  <a16:creationId xmlns:a16="http://schemas.microsoft.com/office/drawing/2014/main" id="{B1F0D877-24CF-2F4F-AABF-368285B329A8}"/>
                </a:ext>
              </a:extLst>
            </p:cNvPr>
            <p:cNvSpPr/>
            <p:nvPr/>
          </p:nvSpPr>
          <p:spPr>
            <a:xfrm>
              <a:off x="14430779" y="3554427"/>
              <a:ext cx="1280608" cy="1488194"/>
            </a:xfrm>
            <a:prstGeom prst="can">
              <a:avLst/>
            </a:prstGeom>
            <a:solidFill>
              <a:srgbClr val="0234B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Kudu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3701E1-F190-AB49-B94E-38E302BDC41D}"/>
                </a:ext>
              </a:extLst>
            </p:cNvPr>
            <p:cNvSpPr txBox="1"/>
            <p:nvPr/>
          </p:nvSpPr>
          <p:spPr>
            <a:xfrm>
              <a:off x="7335480" y="5562660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Flink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D44397D-6C76-324B-A7BC-A95910DB235E}"/>
                </a:ext>
              </a:extLst>
            </p:cNvPr>
            <p:cNvSpPr txBox="1"/>
            <p:nvPr/>
          </p:nvSpPr>
          <p:spPr>
            <a:xfrm>
              <a:off x="4464117" y="6519389"/>
              <a:ext cx="19932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CDC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165E559-BD64-0B4B-BA22-297B1C361253}"/>
                </a:ext>
              </a:extLst>
            </p:cNvPr>
            <p:cNvSpPr txBox="1"/>
            <p:nvPr/>
          </p:nvSpPr>
          <p:spPr>
            <a:xfrm>
              <a:off x="19248891" y="3607748"/>
              <a:ext cx="21426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数据集市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F94497-4686-1C4C-8A52-C94525D30FA0}"/>
                </a:ext>
              </a:extLst>
            </p:cNvPr>
            <p:cNvSpPr/>
            <p:nvPr/>
          </p:nvSpPr>
          <p:spPr>
            <a:xfrm>
              <a:off x="19066965" y="4365371"/>
              <a:ext cx="2142633" cy="6167348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C6D42FE3-1B55-DB4C-802B-7FE11F904385}"/>
                </a:ext>
              </a:extLst>
            </p:cNvPr>
            <p:cNvSpPr/>
            <p:nvPr/>
          </p:nvSpPr>
          <p:spPr>
            <a:xfrm>
              <a:off x="19447260" y="4942722"/>
              <a:ext cx="1362075" cy="776594"/>
            </a:xfrm>
            <a:prstGeom prst="round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D28F5249-72EF-5F4E-8A89-99A49C44818C}"/>
                </a:ext>
              </a:extLst>
            </p:cNvPr>
            <p:cNvSpPr/>
            <p:nvPr/>
          </p:nvSpPr>
          <p:spPr>
            <a:xfrm>
              <a:off x="19447260" y="6329727"/>
              <a:ext cx="1362075" cy="776594"/>
            </a:xfrm>
            <a:prstGeom prst="round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681C9DB2-16D5-A443-AEA5-729A7FB8EEBA}"/>
                </a:ext>
              </a:extLst>
            </p:cNvPr>
            <p:cNvSpPr/>
            <p:nvPr/>
          </p:nvSpPr>
          <p:spPr>
            <a:xfrm>
              <a:off x="19447260" y="7716733"/>
              <a:ext cx="1362075" cy="776594"/>
            </a:xfrm>
            <a:prstGeom prst="round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A61B07BD-033A-284C-B0AE-025B5D0B6567}"/>
                </a:ext>
              </a:extLst>
            </p:cNvPr>
            <p:cNvSpPr/>
            <p:nvPr/>
          </p:nvSpPr>
          <p:spPr>
            <a:xfrm>
              <a:off x="19461584" y="9103741"/>
              <a:ext cx="1362075" cy="776594"/>
            </a:xfrm>
            <a:prstGeom prst="round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A9BFF8EF-401D-3040-9AB7-EEB0ACC3D5D9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15850691" y="8700953"/>
              <a:ext cx="3182314" cy="1673988"/>
            </a:xfrm>
            <a:prstGeom prst="bentConnector3">
              <a:avLst>
                <a:gd name="adj1" fmla="val 27807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DBE0E924-69E0-B84F-B0DD-37622E9B7518}"/>
                </a:ext>
              </a:extLst>
            </p:cNvPr>
            <p:cNvCxnSpPr>
              <a:stCxn id="12" idx="4"/>
            </p:cNvCxnSpPr>
            <p:nvPr/>
          </p:nvCxnSpPr>
          <p:spPr>
            <a:xfrm>
              <a:off x="15711385" y="4298523"/>
              <a:ext cx="3355580" cy="1825264"/>
            </a:xfrm>
            <a:prstGeom prst="bentConnector3">
              <a:avLst>
                <a:gd name="adj1" fmla="val 30456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FA503F1-2DB7-7E49-82BC-8EA51F5FF043}"/>
                </a:ext>
              </a:extLst>
            </p:cNvPr>
            <p:cNvSpPr txBox="1"/>
            <p:nvPr/>
          </p:nvSpPr>
          <p:spPr>
            <a:xfrm>
              <a:off x="16152829" y="8858299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小时</a:t>
              </a:r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天级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8F094E9-4932-EF48-8C2F-8EA61A667306}"/>
                </a:ext>
              </a:extLst>
            </p:cNvPr>
            <p:cNvSpPr txBox="1"/>
            <p:nvPr/>
          </p:nvSpPr>
          <p:spPr>
            <a:xfrm>
              <a:off x="13447114" y="2797689"/>
              <a:ext cx="33555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charset="-122"/>
                  <a:ea typeface="微软雅黑" charset="-122"/>
                </a:rPr>
                <a:t>近 </a:t>
              </a:r>
              <a:r>
                <a:rPr kumimoji="1"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微软雅黑" charset="-122"/>
                  <a:ea typeface="微软雅黑" charset="-122"/>
                </a:rPr>
                <a:t>N</a:t>
              </a:r>
              <a:r>
                <a:rPr kumimoji="1"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charset="-122"/>
                  <a:ea typeface="微软雅黑" charset="-122"/>
                </a:rPr>
                <a:t> 天数据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DD5DC34-E89E-B84A-8DE0-1292C8C78532}"/>
                </a:ext>
              </a:extLst>
            </p:cNvPr>
            <p:cNvSpPr txBox="1"/>
            <p:nvPr/>
          </p:nvSpPr>
          <p:spPr>
            <a:xfrm>
              <a:off x="2735976" y="3976596"/>
              <a:ext cx="18149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数据源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3F32C4-9D32-F24C-B3BA-38C442E7BF1C}"/>
                </a:ext>
              </a:extLst>
            </p:cNvPr>
            <p:cNvSpPr txBox="1"/>
            <p:nvPr/>
          </p:nvSpPr>
          <p:spPr>
            <a:xfrm>
              <a:off x="4464117" y="7327866"/>
              <a:ext cx="19932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LOG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F8E0095-AD7F-CE46-8526-1FF35DE89E1E}"/>
                </a:ext>
              </a:extLst>
            </p:cNvPr>
            <p:cNvSpPr txBox="1"/>
            <p:nvPr/>
          </p:nvSpPr>
          <p:spPr>
            <a:xfrm>
              <a:off x="16014955" y="8129903"/>
              <a:ext cx="3353095" cy="6233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spark / </a:t>
              </a:r>
              <a:r>
                <a:rPr kumimoji="1"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Trino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92EB534-AF7A-204D-A1DA-0F6335707563}"/>
                </a:ext>
              </a:extLst>
            </p:cNvPr>
            <p:cNvSpPr txBox="1"/>
            <p:nvPr/>
          </p:nvSpPr>
          <p:spPr>
            <a:xfrm>
              <a:off x="16113136" y="6213464"/>
              <a:ext cx="3353095" cy="6233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spark / </a:t>
              </a:r>
              <a:r>
                <a:rPr kumimoji="1"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Trino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9655ABF-62B1-394D-B920-838C9D61022A}"/>
                </a:ext>
              </a:extLst>
            </p:cNvPr>
            <p:cNvGrpSpPr/>
            <p:nvPr/>
          </p:nvGrpSpPr>
          <p:grpSpPr>
            <a:xfrm>
              <a:off x="6982998" y="9195188"/>
              <a:ext cx="2860002" cy="2359502"/>
              <a:chOff x="3525880" y="4645154"/>
              <a:chExt cx="1440000" cy="1188000"/>
            </a:xfrm>
          </p:grpSpPr>
          <p:sp>
            <p:nvSpPr>
              <p:cNvPr id="70" name="圆柱体 69">
                <a:extLst>
                  <a:ext uri="{FF2B5EF4-FFF2-40B4-BE49-F238E27FC236}">
                    <a16:creationId xmlns:a16="http://schemas.microsoft.com/office/drawing/2014/main" id="{710D325A-A52A-1E4A-9192-ECABFAEFD94C}"/>
                  </a:ext>
                </a:extLst>
              </p:cNvPr>
              <p:cNvSpPr/>
              <p:nvPr/>
            </p:nvSpPr>
            <p:spPr>
              <a:xfrm>
                <a:off x="3626735" y="4750411"/>
                <a:ext cx="540000" cy="432000"/>
              </a:xfrm>
              <a:prstGeom prst="can">
                <a:avLst/>
              </a:prstGeom>
              <a:solidFill>
                <a:srgbClr val="0234B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71" name="圆柱体 70">
                <a:extLst>
                  <a:ext uri="{FF2B5EF4-FFF2-40B4-BE49-F238E27FC236}">
                    <a16:creationId xmlns:a16="http://schemas.microsoft.com/office/drawing/2014/main" id="{EE7E05D6-B484-E743-9B4B-BC0961DDB04F}"/>
                  </a:ext>
                </a:extLst>
              </p:cNvPr>
              <p:cNvSpPr/>
              <p:nvPr/>
            </p:nvSpPr>
            <p:spPr>
              <a:xfrm>
                <a:off x="4319314" y="4750411"/>
                <a:ext cx="540000" cy="432000"/>
              </a:xfrm>
              <a:prstGeom prst="can">
                <a:avLst/>
              </a:prstGeom>
              <a:solidFill>
                <a:srgbClr val="0234B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72" name="圆柱体 71">
                <a:extLst>
                  <a:ext uri="{FF2B5EF4-FFF2-40B4-BE49-F238E27FC236}">
                    <a16:creationId xmlns:a16="http://schemas.microsoft.com/office/drawing/2014/main" id="{16CB6FC5-1FB6-624D-BD64-5F6B7C27AF84}"/>
                  </a:ext>
                </a:extLst>
              </p:cNvPr>
              <p:cNvSpPr/>
              <p:nvPr/>
            </p:nvSpPr>
            <p:spPr>
              <a:xfrm>
                <a:off x="3626735" y="5303291"/>
                <a:ext cx="540000" cy="432000"/>
              </a:xfrm>
              <a:prstGeom prst="can">
                <a:avLst/>
              </a:prstGeom>
              <a:solidFill>
                <a:srgbClr val="0234B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73" name="圆柱体 72">
                <a:extLst>
                  <a:ext uri="{FF2B5EF4-FFF2-40B4-BE49-F238E27FC236}">
                    <a16:creationId xmlns:a16="http://schemas.microsoft.com/office/drawing/2014/main" id="{77F642D3-9145-9B42-A1C0-AE5435A03887}"/>
                  </a:ext>
                </a:extLst>
              </p:cNvPr>
              <p:cNvSpPr/>
              <p:nvPr/>
            </p:nvSpPr>
            <p:spPr>
              <a:xfrm>
                <a:off x="4319314" y="5303291"/>
                <a:ext cx="540000" cy="432000"/>
              </a:xfrm>
              <a:prstGeom prst="can">
                <a:avLst/>
              </a:prstGeom>
              <a:solidFill>
                <a:srgbClr val="0234B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90F0B47-B0CF-4A4C-B231-4031B0FC2E70}"/>
                  </a:ext>
                </a:extLst>
              </p:cNvPr>
              <p:cNvSpPr/>
              <p:nvPr/>
            </p:nvSpPr>
            <p:spPr>
              <a:xfrm>
                <a:off x="3525880" y="4645154"/>
                <a:ext cx="1440000" cy="11880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52A1DE5-3C13-6B44-9124-DAACBE310AD9}"/>
                </a:ext>
              </a:extLst>
            </p:cNvPr>
            <p:cNvGrpSpPr/>
            <p:nvPr/>
          </p:nvGrpSpPr>
          <p:grpSpPr>
            <a:xfrm>
              <a:off x="11341604" y="9195188"/>
              <a:ext cx="1505240" cy="2359502"/>
              <a:chOff x="5618657" y="4645154"/>
              <a:chExt cx="757882" cy="1188000"/>
            </a:xfrm>
          </p:grpSpPr>
          <p:sp>
            <p:nvSpPr>
              <p:cNvPr id="67" name="圆柱体 66">
                <a:extLst>
                  <a:ext uri="{FF2B5EF4-FFF2-40B4-BE49-F238E27FC236}">
                    <a16:creationId xmlns:a16="http://schemas.microsoft.com/office/drawing/2014/main" id="{E446E64A-E471-7745-BBCC-684AA74A7DB8}"/>
                  </a:ext>
                </a:extLst>
              </p:cNvPr>
              <p:cNvSpPr/>
              <p:nvPr/>
            </p:nvSpPr>
            <p:spPr>
              <a:xfrm>
                <a:off x="5719512" y="4750411"/>
                <a:ext cx="540000" cy="432000"/>
              </a:xfrm>
              <a:prstGeom prst="can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tx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8" name="圆柱体 67">
                <a:extLst>
                  <a:ext uri="{FF2B5EF4-FFF2-40B4-BE49-F238E27FC236}">
                    <a16:creationId xmlns:a16="http://schemas.microsoft.com/office/drawing/2014/main" id="{394B0A03-47D4-EB42-AF8F-B1C0DAD55172}"/>
                  </a:ext>
                </a:extLst>
              </p:cNvPr>
              <p:cNvSpPr/>
              <p:nvPr/>
            </p:nvSpPr>
            <p:spPr>
              <a:xfrm>
                <a:off x="5719512" y="5303291"/>
                <a:ext cx="540000" cy="432000"/>
              </a:xfrm>
              <a:prstGeom prst="can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tx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tx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812A380-6FA6-9C44-B479-4A50918404CB}"/>
                  </a:ext>
                </a:extLst>
              </p:cNvPr>
              <p:cNvSpPr/>
              <p:nvPr/>
            </p:nvSpPr>
            <p:spPr>
              <a:xfrm>
                <a:off x="5618657" y="4645154"/>
                <a:ext cx="757882" cy="11880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4F85565E-4611-1147-98B8-4BB15ED2DEAB}"/>
                </a:ext>
              </a:extLst>
            </p:cNvPr>
            <p:cNvGrpSpPr/>
            <p:nvPr/>
          </p:nvGrpSpPr>
          <p:grpSpPr>
            <a:xfrm>
              <a:off x="14345451" y="9195188"/>
              <a:ext cx="1505240" cy="2359502"/>
              <a:chOff x="7106095" y="4650763"/>
              <a:chExt cx="757882" cy="1188000"/>
            </a:xfrm>
          </p:grpSpPr>
          <p:sp>
            <p:nvSpPr>
              <p:cNvPr id="64" name="圆柱体 63">
                <a:extLst>
                  <a:ext uri="{FF2B5EF4-FFF2-40B4-BE49-F238E27FC236}">
                    <a16:creationId xmlns:a16="http://schemas.microsoft.com/office/drawing/2014/main" id="{5E4E33FD-3D78-3D49-8888-3DC44DD6C46D}"/>
                  </a:ext>
                </a:extLst>
              </p:cNvPr>
              <p:cNvSpPr/>
              <p:nvPr/>
            </p:nvSpPr>
            <p:spPr>
              <a:xfrm>
                <a:off x="7206950" y="4756020"/>
                <a:ext cx="540000" cy="432000"/>
              </a:xfrm>
              <a:prstGeom prst="can">
                <a:avLst/>
              </a:prstGeom>
              <a:solidFill>
                <a:srgbClr val="0234B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5" name="圆柱体 64">
                <a:extLst>
                  <a:ext uri="{FF2B5EF4-FFF2-40B4-BE49-F238E27FC236}">
                    <a16:creationId xmlns:a16="http://schemas.microsoft.com/office/drawing/2014/main" id="{9C1C6EF8-8751-CD46-858E-0071CF65624F}"/>
                  </a:ext>
                </a:extLst>
              </p:cNvPr>
              <p:cNvSpPr/>
              <p:nvPr/>
            </p:nvSpPr>
            <p:spPr>
              <a:xfrm>
                <a:off x="7206950" y="5308900"/>
                <a:ext cx="540000" cy="432000"/>
              </a:xfrm>
              <a:prstGeom prst="can">
                <a:avLst/>
              </a:prstGeom>
              <a:solidFill>
                <a:srgbClr val="0234B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>
                    <a:solidFill>
                      <a:schemeClr val="bg1"/>
                    </a:solidFill>
                    <a:latin typeface="微软雅黑" charset="-122"/>
                    <a:ea typeface="微软雅黑" charset="-122"/>
                  </a:rPr>
                  <a:t>Hive</a:t>
                </a:r>
                <a:endParaRPr kumimoji="1" lang="zh-CN" altLang="en-US" sz="1400" dirty="0">
                  <a:solidFill>
                    <a:schemeClr val="bg1"/>
                  </a:solidFill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23457ED3-FD5E-B244-B8E9-172835FC5598}"/>
                  </a:ext>
                </a:extLst>
              </p:cNvPr>
              <p:cNvSpPr/>
              <p:nvPr/>
            </p:nvSpPr>
            <p:spPr>
              <a:xfrm>
                <a:off x="7106095" y="4650763"/>
                <a:ext cx="757882" cy="118800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/>
              </a:p>
            </p:txBody>
          </p:sp>
        </p:grp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98C27C13-A7BF-A64B-9C46-A96B4E70349C}"/>
                </a:ext>
              </a:extLst>
            </p:cNvPr>
            <p:cNvCxnSpPr>
              <a:stCxn id="74" idx="3"/>
              <a:endCxn id="69" idx="1"/>
            </p:cNvCxnSpPr>
            <p:nvPr/>
          </p:nvCxnSpPr>
          <p:spPr>
            <a:xfrm>
              <a:off x="9843000" y="10374939"/>
              <a:ext cx="1498607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2A7BE231-90AA-694F-9CF2-4CC97DAC387D}"/>
                </a:ext>
              </a:extLst>
            </p:cNvPr>
            <p:cNvCxnSpPr>
              <a:endCxn id="66" idx="1"/>
            </p:cNvCxnSpPr>
            <p:nvPr/>
          </p:nvCxnSpPr>
          <p:spPr>
            <a:xfrm flipV="1">
              <a:off x="12892215" y="10374939"/>
              <a:ext cx="1453236" cy="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3594AD2-522F-444E-BA02-CCEF88195DDF}"/>
                </a:ext>
              </a:extLst>
            </p:cNvPr>
            <p:cNvSpPr txBox="1"/>
            <p:nvPr/>
          </p:nvSpPr>
          <p:spPr>
            <a:xfrm>
              <a:off x="8938146" y="9798066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spark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C70EAC9-9397-664D-B527-36E85751100B}"/>
                </a:ext>
              </a:extLst>
            </p:cNvPr>
            <p:cNvSpPr txBox="1"/>
            <p:nvPr/>
          </p:nvSpPr>
          <p:spPr>
            <a:xfrm>
              <a:off x="11942286" y="9763018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spark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79A89AF-0504-7F4A-92F3-810612254460}"/>
                </a:ext>
              </a:extLst>
            </p:cNvPr>
            <p:cNvSpPr txBox="1"/>
            <p:nvPr/>
          </p:nvSpPr>
          <p:spPr>
            <a:xfrm>
              <a:off x="10488637" y="8614870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清洗</a:t>
              </a:r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打宽</a:t>
              </a:r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聚合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D01B9F0-0D1B-7A45-A1B7-102A065057E0}"/>
                </a:ext>
              </a:extLst>
            </p:cNvPr>
            <p:cNvGrpSpPr/>
            <p:nvPr/>
          </p:nvGrpSpPr>
          <p:grpSpPr>
            <a:xfrm>
              <a:off x="10031302" y="3335640"/>
              <a:ext cx="2199085" cy="519588"/>
              <a:chOff x="5095666" y="2673175"/>
              <a:chExt cx="1107231" cy="26161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64E13D9-B04B-4D41-B1FA-8B8F3CB262C8}"/>
                  </a:ext>
                </a:extLst>
              </p:cNvPr>
              <p:cNvSpPr/>
              <p:nvPr/>
            </p:nvSpPr>
            <p:spPr>
              <a:xfrm>
                <a:off x="5095667" y="2673175"/>
                <a:ext cx="1107230" cy="26161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74AA35F2-7914-1C45-A12A-0A76E355D6AA}"/>
                  </a:ext>
                </a:extLst>
              </p:cNvPr>
              <p:cNvCxnSpPr/>
              <p:nvPr/>
            </p:nvCxnSpPr>
            <p:spPr>
              <a:xfrm>
                <a:off x="5372474" y="2673175"/>
                <a:ext cx="0" cy="2616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0BFF5961-1681-8C40-B1BE-CEC084400397}"/>
                  </a:ext>
                </a:extLst>
              </p:cNvPr>
              <p:cNvCxnSpPr/>
              <p:nvPr/>
            </p:nvCxnSpPr>
            <p:spPr>
              <a:xfrm>
                <a:off x="5095666" y="2673175"/>
                <a:ext cx="0" cy="2616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7EF76711-8BEE-6748-82EB-7ED9EE2CB082}"/>
                  </a:ext>
                </a:extLst>
              </p:cNvPr>
              <p:cNvCxnSpPr/>
              <p:nvPr/>
            </p:nvCxnSpPr>
            <p:spPr>
              <a:xfrm>
                <a:off x="5649281" y="2673175"/>
                <a:ext cx="0" cy="2616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FFF17BB-C6E9-1E44-B391-9803BADBD304}"/>
                  </a:ext>
                </a:extLst>
              </p:cNvPr>
              <p:cNvCxnSpPr/>
              <p:nvPr/>
            </p:nvCxnSpPr>
            <p:spPr>
              <a:xfrm>
                <a:off x="5926089" y="2673175"/>
                <a:ext cx="0" cy="2616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542656F4-2A67-FF47-902C-591D5648B9F7}"/>
                  </a:ext>
                </a:extLst>
              </p:cNvPr>
              <p:cNvCxnSpPr/>
              <p:nvPr/>
            </p:nvCxnSpPr>
            <p:spPr>
              <a:xfrm>
                <a:off x="6202896" y="2673175"/>
                <a:ext cx="0" cy="2616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肘形连接符 39">
              <a:extLst>
                <a:ext uri="{FF2B5EF4-FFF2-40B4-BE49-F238E27FC236}">
                  <a16:creationId xmlns:a16="http://schemas.microsoft.com/office/drawing/2014/main" id="{13E2F371-3244-D246-B69C-C61AD27283B4}"/>
                </a:ext>
              </a:extLst>
            </p:cNvPr>
            <p:cNvCxnSpPr>
              <a:stCxn id="75" idx="0"/>
              <a:endCxn id="58" idx="1"/>
            </p:cNvCxnSpPr>
            <p:nvPr/>
          </p:nvCxnSpPr>
          <p:spPr>
            <a:xfrm rot="5400000" flipH="1" flipV="1">
              <a:off x="7628220" y="4374695"/>
              <a:ext cx="3182345" cy="1623822"/>
            </a:xfrm>
            <a:prstGeom prst="bent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柱体 40">
              <a:extLst>
                <a:ext uri="{FF2B5EF4-FFF2-40B4-BE49-F238E27FC236}">
                  <a16:creationId xmlns:a16="http://schemas.microsoft.com/office/drawing/2014/main" id="{2777378F-E1DB-2346-9930-2283DB382197}"/>
                </a:ext>
              </a:extLst>
            </p:cNvPr>
            <p:cNvSpPr/>
            <p:nvPr/>
          </p:nvSpPr>
          <p:spPr>
            <a:xfrm>
              <a:off x="10688575" y="4681906"/>
              <a:ext cx="1564855" cy="1140548"/>
            </a:xfrm>
            <a:prstGeom prst="can">
              <a:avLst/>
            </a:prstGeom>
            <a:solidFill>
              <a:srgbClr val="0234BB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HBASE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90FBAB22-672A-1D4B-8AB4-78757DC11E32}"/>
                </a:ext>
              </a:extLst>
            </p:cNvPr>
            <p:cNvCxnSpPr/>
            <p:nvPr/>
          </p:nvCxnSpPr>
          <p:spPr>
            <a:xfrm>
              <a:off x="4309643" y="9412670"/>
              <a:ext cx="2627984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F8376F-BAE9-2B41-8458-B16BD94D027B}"/>
                </a:ext>
              </a:extLst>
            </p:cNvPr>
            <p:cNvSpPr txBox="1"/>
            <p:nvPr/>
          </p:nvSpPr>
          <p:spPr>
            <a:xfrm>
              <a:off x="3868148" y="8866256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spark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44" name="肘形连接符 43">
              <a:extLst>
                <a:ext uri="{FF2B5EF4-FFF2-40B4-BE49-F238E27FC236}">
                  <a16:creationId xmlns:a16="http://schemas.microsoft.com/office/drawing/2014/main" id="{EE7B0B55-BDBF-9848-9BA0-BDB9CF74401A}"/>
                </a:ext>
              </a:extLst>
            </p:cNvPr>
            <p:cNvCxnSpPr>
              <a:stCxn id="58" idx="3"/>
              <a:endCxn id="12" idx="2"/>
            </p:cNvCxnSpPr>
            <p:nvPr/>
          </p:nvCxnSpPr>
          <p:spPr>
            <a:xfrm>
              <a:off x="12230387" y="3595434"/>
              <a:ext cx="2200393" cy="703089"/>
            </a:xfrm>
            <a:prstGeom prst="bentConnector3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>
              <a:extLst>
                <a:ext uri="{FF2B5EF4-FFF2-40B4-BE49-F238E27FC236}">
                  <a16:creationId xmlns:a16="http://schemas.microsoft.com/office/drawing/2014/main" id="{5A7C1549-CC0B-8745-BBBD-47A6A8617D6E}"/>
                </a:ext>
              </a:extLst>
            </p:cNvPr>
            <p:cNvCxnSpPr>
              <a:cxnSpLocks/>
              <a:stCxn id="41" idx="4"/>
              <a:endCxn id="12" idx="2"/>
            </p:cNvCxnSpPr>
            <p:nvPr/>
          </p:nvCxnSpPr>
          <p:spPr>
            <a:xfrm flipV="1">
              <a:off x="12253431" y="4298523"/>
              <a:ext cx="2177349" cy="9536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B4FE023-190E-7047-8DA5-020E2F0C8879}"/>
                </a:ext>
              </a:extLst>
            </p:cNvPr>
            <p:cNvSpPr txBox="1"/>
            <p:nvPr/>
          </p:nvSpPr>
          <p:spPr>
            <a:xfrm>
              <a:off x="13447114" y="8487486"/>
              <a:ext cx="335309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微软雅黑" charset="-122"/>
                  <a:ea typeface="微软雅黑" charset="-122"/>
                </a:rPr>
                <a:t>全部数据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A1F97CA-BC35-ED4A-AFE1-31E6DC8D32E9}"/>
                </a:ext>
              </a:extLst>
            </p:cNvPr>
            <p:cNvSpPr txBox="1"/>
            <p:nvPr/>
          </p:nvSpPr>
          <p:spPr>
            <a:xfrm>
              <a:off x="10136167" y="3981558"/>
              <a:ext cx="33530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清洗</a:t>
              </a:r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打宽</a:t>
              </a:r>
              <a:r>
                <a:rPr kumimoji="1"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/</a:t>
              </a: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-122"/>
                  <a:ea typeface="微软雅黑" charset="-122"/>
                </a:rPr>
                <a:t>聚合</a:t>
              </a:r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8" name="图像" descr="文档 纯色填充">
              <a:extLst>
                <a:ext uri="{FF2B5EF4-FFF2-40B4-BE49-F238E27FC236}">
                  <a16:creationId xmlns:a16="http://schemas.microsoft.com/office/drawing/2014/main" id="{470B5CA2-A411-6946-8497-FCAA2517D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761561" y="7154003"/>
              <a:ext cx="562979" cy="56298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49" name="图像" descr="智能手机 纯色填充">
              <a:extLst>
                <a:ext uri="{FF2B5EF4-FFF2-40B4-BE49-F238E27FC236}">
                  <a16:creationId xmlns:a16="http://schemas.microsoft.com/office/drawing/2014/main" id="{2FBCC16B-3825-6B44-AED8-102A75B5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40799" y="9003271"/>
              <a:ext cx="484797" cy="48479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50" name="图像" descr="无线 纯色填充">
              <a:extLst>
                <a:ext uri="{FF2B5EF4-FFF2-40B4-BE49-F238E27FC236}">
                  <a16:creationId xmlns:a16="http://schemas.microsoft.com/office/drawing/2014/main" id="{BDB8B4D0-054C-FD47-9ABC-E88D36F2A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807283" y="9637194"/>
              <a:ext cx="482787" cy="48278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51" name="图像" descr="服务器 轮廓">
              <a:extLst>
                <a:ext uri="{FF2B5EF4-FFF2-40B4-BE49-F238E27FC236}">
                  <a16:creationId xmlns:a16="http://schemas.microsoft.com/office/drawing/2014/main" id="{DA8651AE-482C-9E45-848A-D090210D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68915" y="9557707"/>
              <a:ext cx="603914" cy="60391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52" name="图像" descr="无线路由器 轮廓">
              <a:extLst>
                <a:ext uri="{FF2B5EF4-FFF2-40B4-BE49-F238E27FC236}">
                  <a16:creationId xmlns:a16="http://schemas.microsoft.com/office/drawing/2014/main" id="{9B9D9D1E-8DE7-D54D-8412-65AD44075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753709" y="8990914"/>
              <a:ext cx="570831" cy="57083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53" name="图形 52" descr="数据库">
              <a:extLst>
                <a:ext uri="{FF2B5EF4-FFF2-40B4-BE49-F238E27FC236}">
                  <a16:creationId xmlns:a16="http://schemas.microsoft.com/office/drawing/2014/main" id="{E6CAF3D1-9843-F44E-9612-1BE932C3E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77985" y="5039661"/>
              <a:ext cx="1493109" cy="1490666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A8EE0EC-ADEE-C748-A84E-95DC19A47A38}"/>
                </a:ext>
              </a:extLst>
            </p:cNvPr>
            <p:cNvSpPr/>
            <p:nvPr/>
          </p:nvSpPr>
          <p:spPr>
            <a:xfrm>
              <a:off x="2442311" y="4649816"/>
              <a:ext cx="1821310" cy="5934689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1C2029"/>
                </a:highlight>
              </a:endParaRPr>
            </a:p>
          </p:txBody>
        </p:sp>
        <p:pic>
          <p:nvPicPr>
            <p:cNvPr id="55" name="图像" descr="文档 纯色填充">
              <a:extLst>
                <a:ext uri="{FF2B5EF4-FFF2-40B4-BE49-F238E27FC236}">
                  <a16:creationId xmlns:a16="http://schemas.microsoft.com/office/drawing/2014/main" id="{C0F2C5F0-4781-454A-99FC-D1E5170E8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08183" y="7154003"/>
              <a:ext cx="562979" cy="56298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56" name="图像" descr="文档 纯色填充">
              <a:extLst>
                <a:ext uri="{FF2B5EF4-FFF2-40B4-BE49-F238E27FC236}">
                  <a16:creationId xmlns:a16="http://schemas.microsoft.com/office/drawing/2014/main" id="{34B74256-7DF4-724A-A29E-330AA541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765677" y="7701821"/>
              <a:ext cx="562979" cy="56298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57" name="图像" descr="文档 纯色填充">
              <a:extLst>
                <a:ext uri="{FF2B5EF4-FFF2-40B4-BE49-F238E27FC236}">
                  <a16:creationId xmlns:a16="http://schemas.microsoft.com/office/drawing/2014/main" id="{9C8B3EB3-9D80-2F49-A805-AD7F0545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12299" y="7701821"/>
              <a:ext cx="562979" cy="562980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BAECC79-7758-6399-FEEC-CF309B65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流批割裂的现状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DA01CB-5A20-0BA7-7D89-CEEC809AA1B9}"/>
              </a:ext>
            </a:extLst>
          </p:cNvPr>
          <p:cNvSpPr>
            <a:spLocks noChangeAspect="1"/>
          </p:cNvSpPr>
          <p:nvPr/>
        </p:nvSpPr>
        <p:spPr>
          <a:xfrm>
            <a:off x="2977988" y="1523406"/>
            <a:ext cx="711835" cy="711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endParaRPr kumimoji="1" altLang="zh-CN" sz="1000" spc="10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85" name="Picture 2">
            <a:extLst>
              <a:ext uri="{FF2B5EF4-FFF2-40B4-BE49-F238E27FC236}">
                <a16:creationId xmlns:a16="http://schemas.microsoft.com/office/drawing/2014/main" id="{4090FE8A-8490-195C-6AB2-2F3A047D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6CB18599-9D6C-FE4D-9E0D-BD9C0C4CEEBF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82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7A645E76-8881-DF43-9A90-DFF58839BC42}"/>
              </a:ext>
            </a:extLst>
          </p:cNvPr>
          <p:cNvSpPr txBox="1"/>
          <p:nvPr/>
        </p:nvSpPr>
        <p:spPr>
          <a:xfrm>
            <a:off x="479027" y="627390"/>
            <a:ext cx="668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传统数据湖架构</a:t>
            </a:r>
          </a:p>
        </p:txBody>
      </p:sp>
      <p:pic>
        <p:nvPicPr>
          <p:cNvPr id="23" name="图片 22" descr="拿着球拍的篮球&#10;&#10;中度可信度描述已自动生成">
            <a:extLst>
              <a:ext uri="{FF2B5EF4-FFF2-40B4-BE49-F238E27FC236}">
                <a16:creationId xmlns:a16="http://schemas.microsoft.com/office/drawing/2014/main" id="{BDCD8A91-EA46-1449-B557-C601D55C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73" y="1414850"/>
            <a:ext cx="4216400" cy="459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30EF86-8ED6-D346-B37C-BED501119542}"/>
              </a:ext>
            </a:extLst>
          </p:cNvPr>
          <p:cNvSpPr txBox="1"/>
          <p:nvPr/>
        </p:nvSpPr>
        <p:spPr>
          <a:xfrm>
            <a:off x="7636575" y="1414850"/>
            <a:ext cx="2319866" cy="46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成本高昂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数据冗余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系统运维开销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任务开发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数据质量差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数据延迟高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口径不统一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8D663BF-D6CE-13FE-31CF-F7AE0EA2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59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右箭头 12">
            <a:extLst>
              <a:ext uri="{FF2B5EF4-FFF2-40B4-BE49-F238E27FC236}">
                <a16:creationId xmlns:a16="http://schemas.microsoft.com/office/drawing/2014/main" id="{353EA1D9-73EE-3E49-B388-C279EE390976}"/>
              </a:ext>
            </a:extLst>
          </p:cNvPr>
          <p:cNvSpPr/>
          <p:nvPr/>
        </p:nvSpPr>
        <p:spPr>
          <a:xfrm>
            <a:off x="5708869" y="3780942"/>
            <a:ext cx="520263" cy="373789"/>
          </a:xfrm>
          <a:prstGeom prst="rightArrow">
            <a:avLst>
              <a:gd name="adj1" fmla="val 2522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 descr="拿着球拍的篮球&#10;&#10;中度可信度描述已自动生成">
            <a:extLst>
              <a:ext uri="{FF2B5EF4-FFF2-40B4-BE49-F238E27FC236}">
                <a16:creationId xmlns:a16="http://schemas.microsoft.com/office/drawing/2014/main" id="{BDCD8A91-EA46-1449-B557-C601D55C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94" y="1408671"/>
            <a:ext cx="4216400" cy="4597400"/>
          </a:xfrm>
          <a:prstGeom prst="rect">
            <a:avLst/>
          </a:prstGeom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0D9C8153-64F2-27DC-2D25-20B169DD9BB1}"/>
              </a:ext>
            </a:extLst>
          </p:cNvPr>
          <p:cNvSpPr/>
          <p:nvPr/>
        </p:nvSpPr>
        <p:spPr>
          <a:xfrm rot="18936866">
            <a:off x="1155135" y="1531995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7EB63055-F4C1-3A13-7BB9-19A0BD615845}"/>
              </a:ext>
            </a:extLst>
          </p:cNvPr>
          <p:cNvSpPr/>
          <p:nvPr/>
        </p:nvSpPr>
        <p:spPr>
          <a:xfrm rot="18936866">
            <a:off x="4571197" y="1494707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32EC9CD0-AEDF-6F43-B9AD-7D38895E96D3}"/>
              </a:ext>
            </a:extLst>
          </p:cNvPr>
          <p:cNvSpPr/>
          <p:nvPr/>
        </p:nvSpPr>
        <p:spPr>
          <a:xfrm rot="18936866">
            <a:off x="1165746" y="5019265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33D9365E-4705-86EA-B819-7AF3E251C72C}"/>
              </a:ext>
            </a:extLst>
          </p:cNvPr>
          <p:cNvSpPr/>
          <p:nvPr/>
        </p:nvSpPr>
        <p:spPr>
          <a:xfrm rot="18936866">
            <a:off x="4595256" y="5032793"/>
            <a:ext cx="482321" cy="497393"/>
          </a:xfrm>
          <a:prstGeom prst="plus">
            <a:avLst>
              <a:gd name="adj" fmla="val 402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3008D0EE-2A3E-2545-89BA-5936CF6A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66" y="1529664"/>
            <a:ext cx="4711700" cy="4330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A19214-B929-5DED-DB66-27EE8089C981}"/>
              </a:ext>
            </a:extLst>
          </p:cNvPr>
          <p:cNvSpPr txBox="1"/>
          <p:nvPr/>
        </p:nvSpPr>
        <p:spPr>
          <a:xfrm>
            <a:off x="479027" y="627390"/>
            <a:ext cx="668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湖仓一体愿景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3672AE4-93FD-570B-9BD4-165D0147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7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044C0FC2-A705-E24D-96EC-383F54BBA71D}"/>
              </a:ext>
            </a:extLst>
          </p:cNvPr>
          <p:cNvSpPr txBox="1"/>
          <p:nvPr/>
        </p:nvSpPr>
        <p:spPr>
          <a:xfrm>
            <a:off x="4738698" y="1304748"/>
            <a:ext cx="3461080" cy="436016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Aimed for structured data</a:t>
            </a: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Operation transactional</a:t>
            </a: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 extensions</a:t>
            </a:r>
            <a:endParaRPr lang="zh-CN" altLang="en-US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8883" hangingPunct="0">
              <a:lnSpc>
                <a:spcPct val="2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defTabSz="1218883" hangingPunct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Incremental/stream processing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E3661B8-BC1F-D84F-B9D1-6849F704692E}"/>
              </a:ext>
            </a:extLst>
          </p:cNvPr>
          <p:cNvCxnSpPr>
            <a:cxnSpLocks/>
          </p:cNvCxnSpPr>
          <p:nvPr/>
        </p:nvCxnSpPr>
        <p:spPr>
          <a:xfrm>
            <a:off x="4189255" y="1476393"/>
            <a:ext cx="0" cy="4551607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315FC90-069D-4845-A49F-34A12C1798A3}"/>
              </a:ext>
            </a:extLst>
          </p:cNvPr>
          <p:cNvSpPr txBox="1"/>
          <p:nvPr/>
        </p:nvSpPr>
        <p:spPr>
          <a:xfrm>
            <a:off x="7846855" y="2375330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ACID</a:t>
            </a:r>
            <a:endParaRPr lang="zh-CN" altLang="en-US" sz="11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357119-6C18-2741-8145-42E2D9B9B623}"/>
              </a:ext>
            </a:extLst>
          </p:cNvPr>
          <p:cNvSpPr txBox="1"/>
          <p:nvPr/>
        </p:nvSpPr>
        <p:spPr>
          <a:xfrm>
            <a:off x="7907012" y="3266570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MVCC</a:t>
            </a:r>
            <a:endParaRPr lang="zh-CN" altLang="en-US" sz="11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E25A7A60-6169-324D-A664-07B46CF9B7AE}"/>
              </a:ext>
            </a:extLst>
          </p:cNvPr>
          <p:cNvSpPr/>
          <p:nvPr/>
        </p:nvSpPr>
        <p:spPr>
          <a:xfrm>
            <a:off x="7508969" y="2486172"/>
            <a:ext cx="534403" cy="88977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240392FC-7B06-7D44-939B-98F79749EFDD}"/>
              </a:ext>
            </a:extLst>
          </p:cNvPr>
          <p:cNvSpPr/>
          <p:nvPr/>
        </p:nvSpPr>
        <p:spPr>
          <a:xfrm>
            <a:off x="6554457" y="3847865"/>
            <a:ext cx="526389" cy="72198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B788E5-8866-B445-B90B-56421B599538}"/>
              </a:ext>
            </a:extLst>
          </p:cNvPr>
          <p:cNvSpPr txBox="1"/>
          <p:nvPr/>
        </p:nvSpPr>
        <p:spPr>
          <a:xfrm>
            <a:off x="6896361" y="3752197"/>
            <a:ext cx="1840827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Update/delete</a:t>
            </a:r>
            <a:endParaRPr lang="zh-CN" altLang="en-US" sz="11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566DA4-2E17-7045-8285-1A263EDD4C3F}"/>
              </a:ext>
            </a:extLst>
          </p:cNvPr>
          <p:cNvSpPr txBox="1"/>
          <p:nvPr/>
        </p:nvSpPr>
        <p:spPr>
          <a:xfrm>
            <a:off x="7195134" y="4428906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Merge into</a:t>
            </a:r>
            <a:endParaRPr lang="zh-CN" altLang="en-US" sz="11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38102721-DB78-A744-9D45-CFEB4B6758E2}"/>
              </a:ext>
            </a:extLst>
          </p:cNvPr>
          <p:cNvSpPr/>
          <p:nvPr/>
        </p:nvSpPr>
        <p:spPr>
          <a:xfrm>
            <a:off x="8884080" y="2921998"/>
            <a:ext cx="534403" cy="889772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zh-CN" altLang="en-US" sz="900">
              <a:solidFill>
                <a:srgbClr val="00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72A72C-7D08-144D-B53E-BBD07D0E5E7A}"/>
              </a:ext>
            </a:extLst>
          </p:cNvPr>
          <p:cNvSpPr txBox="1"/>
          <p:nvPr/>
        </p:nvSpPr>
        <p:spPr>
          <a:xfrm>
            <a:off x="9418483" y="2793775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Time travel</a:t>
            </a:r>
            <a:endParaRPr lang="zh-CN" altLang="en-US" sz="11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1BDAFB-808F-4749-9C19-B5D7B7250603}"/>
              </a:ext>
            </a:extLst>
          </p:cNvPr>
          <p:cNvSpPr txBox="1"/>
          <p:nvPr/>
        </p:nvSpPr>
        <p:spPr>
          <a:xfrm>
            <a:off x="9310698" y="3688558"/>
            <a:ext cx="1050761" cy="2205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8883" hangingPunct="0"/>
            <a:r>
              <a:rPr lang="en-US" altLang="zh-CN" sz="1100" dirty="0">
                <a:solidFill>
                  <a:srgbClr val="5E5E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rollback</a:t>
            </a:r>
            <a:endParaRPr lang="zh-CN" altLang="en-US" sz="1100" dirty="0">
              <a:solidFill>
                <a:srgbClr val="5E5E5E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32" name="Picture 12" descr="Welcome to the Delta Lake documentation — Delta Lake Documentation">
            <a:extLst>
              <a:ext uri="{FF2B5EF4-FFF2-40B4-BE49-F238E27FC236}">
                <a16:creationId xmlns:a16="http://schemas.microsoft.com/office/drawing/2014/main" id="{EE27C1B5-5265-CC44-B775-4E0B153F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37" y="1731195"/>
            <a:ext cx="2202480" cy="45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GitHub - apache/iceberg: Apache Iceberg">
            <a:extLst>
              <a:ext uri="{FF2B5EF4-FFF2-40B4-BE49-F238E27FC236}">
                <a16:creationId xmlns:a16="http://schemas.microsoft.com/office/drawing/2014/main" id="{0F39213E-FF6F-794D-A6E0-30E2AB081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65" y="2673951"/>
            <a:ext cx="2202480" cy="60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文本&#10;&#10;低可信度描述已自动生成">
            <a:extLst>
              <a:ext uri="{FF2B5EF4-FFF2-40B4-BE49-F238E27FC236}">
                <a16:creationId xmlns:a16="http://schemas.microsoft.com/office/drawing/2014/main" id="{9B7CF8A2-8627-0A4B-AF6D-E5ED67DA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44" y="3803469"/>
            <a:ext cx="2074621" cy="625437"/>
          </a:xfrm>
          <a:prstGeom prst="rect">
            <a:avLst/>
          </a:prstGeom>
        </p:spPr>
      </p:pic>
      <p:pic>
        <p:nvPicPr>
          <p:cNvPr id="1026" name="Picture 2" descr="Apache Paimon">
            <a:extLst>
              <a:ext uri="{FF2B5EF4-FFF2-40B4-BE49-F238E27FC236}">
                <a16:creationId xmlns:a16="http://schemas.microsoft.com/office/drawing/2014/main" id="{CCA9C315-2E4F-F719-1352-112515E1C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08" y="5144610"/>
            <a:ext cx="2689609" cy="6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7134FA-78FC-DEF6-895E-BD157C0355C2}"/>
              </a:ext>
            </a:extLst>
          </p:cNvPr>
          <p:cNvSpPr txBox="1"/>
          <p:nvPr/>
        </p:nvSpPr>
        <p:spPr>
          <a:xfrm>
            <a:off x="479027" y="627390"/>
            <a:ext cx="668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0B1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开放的数据湖表格式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9F6243-FC65-F0A9-9C84-7869DC6B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9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3E10519D-34CB-F56E-4808-22D8F224AB91}"/>
              </a:ext>
            </a:extLst>
          </p:cNvPr>
          <p:cNvSpPr/>
          <p:nvPr/>
        </p:nvSpPr>
        <p:spPr>
          <a:xfrm>
            <a:off x="4012972" y="2153201"/>
            <a:ext cx="4368723" cy="3246706"/>
          </a:xfrm>
          <a:prstGeom prst="roundRect">
            <a:avLst>
              <a:gd name="adj" fmla="val 5977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9C317DC1-6FF0-4225-07DC-21586876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94" y="3857864"/>
            <a:ext cx="2163096" cy="5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9" descr="GitHub - apache/hudi: Upserts, Deletes And Incremental Processing on Big  Data.">
            <a:extLst>
              <a:ext uri="{FF2B5EF4-FFF2-40B4-BE49-F238E27FC236}">
                <a16:creationId xmlns:a16="http://schemas.microsoft.com/office/drawing/2014/main" id="{F849C9FE-D1A2-C667-1815-A7BE354F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73" y="4596749"/>
            <a:ext cx="1658427" cy="5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5649CB-7C1B-2FC6-0DE2-E95F2B58E43D}"/>
              </a:ext>
            </a:extLst>
          </p:cNvPr>
          <p:cNvSpPr txBox="1"/>
          <p:nvPr/>
        </p:nvSpPr>
        <p:spPr>
          <a:xfrm>
            <a:off x="1761819" y="2821059"/>
            <a:ext cx="1529234" cy="874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数据面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UDF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930C2A-9C22-9552-AFEF-41983276F412}"/>
              </a:ext>
            </a:extLst>
          </p:cNvPr>
          <p:cNvSpPr txBox="1"/>
          <p:nvPr/>
        </p:nvSpPr>
        <p:spPr>
          <a:xfrm>
            <a:off x="9261341" y="2762994"/>
            <a:ext cx="1529234" cy="874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控制面</a:t>
            </a:r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DDL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DSL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E9CBCB8-188A-96EB-01FB-09D7E3188F8D}"/>
              </a:ext>
            </a:extLst>
          </p:cNvPr>
          <p:cNvCxnSpPr>
            <a:cxnSpLocks/>
          </p:cNvCxnSpPr>
          <p:nvPr/>
        </p:nvCxnSpPr>
        <p:spPr>
          <a:xfrm>
            <a:off x="994170" y="3788625"/>
            <a:ext cx="2696771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CDFBA9B-F47F-68AB-8CB4-834FEAD8530B}"/>
              </a:ext>
            </a:extLst>
          </p:cNvPr>
          <p:cNvCxnSpPr>
            <a:cxnSpLocks/>
          </p:cNvCxnSpPr>
          <p:nvPr/>
        </p:nvCxnSpPr>
        <p:spPr>
          <a:xfrm flipH="1">
            <a:off x="8687191" y="3788625"/>
            <a:ext cx="2421533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GitHub - delta-io/delta: An open-source storage framework that enables  building a Lakehouse architecture with compute engines including Spark,  PrestoDB, Flink, Trino, and Hive and APIs">
            <a:extLst>
              <a:ext uri="{FF2B5EF4-FFF2-40B4-BE49-F238E27FC236}">
                <a16:creationId xmlns:a16="http://schemas.microsoft.com/office/drawing/2014/main" id="{966C187B-F2B1-C4C1-17E5-8B3B072D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74" y="3561813"/>
            <a:ext cx="1133046" cy="9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B99C84-D15C-E6DB-009A-BA2A9DCD2F92}"/>
              </a:ext>
            </a:extLst>
          </p:cNvPr>
          <p:cNvSpPr txBox="1"/>
          <p:nvPr/>
        </p:nvSpPr>
        <p:spPr>
          <a:xfrm>
            <a:off x="2619632" y="1242463"/>
            <a:ext cx="8007178" cy="4995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能不能搞基于开放数据湖架构，构建传统数仓的开箱即用的体验？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937D4C-0A8A-DC4A-6C9D-66BE497F0454}"/>
              </a:ext>
            </a:extLst>
          </p:cNvPr>
          <p:cNvSpPr txBox="1"/>
          <p:nvPr/>
        </p:nvSpPr>
        <p:spPr>
          <a:xfrm>
            <a:off x="5707616" y="2378101"/>
            <a:ext cx="20759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902030302020204" pitchFamily="66" charset="0"/>
                <a:ea typeface="Microsoft YaHei" panose="020B0503020204020204" pitchFamily="34" charset="-122"/>
              </a:rPr>
              <a:t>？</a:t>
            </a:r>
          </a:p>
        </p:txBody>
      </p:sp>
      <p:pic>
        <p:nvPicPr>
          <p:cNvPr id="15" name="Picture 2" descr="Apache Paimon">
            <a:extLst>
              <a:ext uri="{FF2B5EF4-FFF2-40B4-BE49-F238E27FC236}">
                <a16:creationId xmlns:a16="http://schemas.microsoft.com/office/drawing/2014/main" id="{96ED9614-5299-11A1-7003-C150A9EB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31" y="4722347"/>
            <a:ext cx="1722946" cy="4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088E260-7B9B-1D40-8C13-B86156858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5BB002-5334-0B46-A0EB-A762CEC8DCCF}"/>
              </a:ext>
            </a:extLst>
          </p:cNvPr>
          <p:cNvSpPr txBox="1"/>
          <p:nvPr/>
        </p:nvSpPr>
        <p:spPr>
          <a:xfrm>
            <a:off x="1719783" y="791833"/>
            <a:ext cx="904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 err="1">
                <a:solidFill>
                  <a:srgbClr val="1F232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is a Lakehouse management system built on open data lake formats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94" name="Picture 2" descr="Amoro architecture">
            <a:extLst>
              <a:ext uri="{FF2B5EF4-FFF2-40B4-BE49-F238E27FC236}">
                <a16:creationId xmlns:a16="http://schemas.microsoft.com/office/drawing/2014/main" id="{E7D4AA65-0104-0C8F-02B1-7D76D0FF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7" y="1365166"/>
            <a:ext cx="10626811" cy="49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F81E07-8868-726F-3A19-4CB2A169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85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77B9DD-94AA-4E1C-B131-48E69314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Amoro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catalog service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21" descr="Apache Flink with Stephan Ewen - Software Engineering Daily">
            <a:extLst>
              <a:ext uri="{FF2B5EF4-FFF2-40B4-BE49-F238E27FC236}">
                <a16:creationId xmlns:a16="http://schemas.microsoft.com/office/drawing/2014/main" id="{38CD96A8-C2FF-3FCE-C9C4-A6CA236F6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5811" r="17829" b="4808"/>
          <a:stretch/>
        </p:blipFill>
        <p:spPr bwMode="auto">
          <a:xfrm>
            <a:off x="829117" y="1817017"/>
            <a:ext cx="1280152" cy="5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3">
            <a:extLst>
              <a:ext uri="{FF2B5EF4-FFF2-40B4-BE49-F238E27FC236}">
                <a16:creationId xmlns:a16="http://schemas.microsoft.com/office/drawing/2014/main" id="{3C5D5A04-29F7-522E-F8FC-F37FDB9D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7" y="3427357"/>
            <a:ext cx="1221568" cy="63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 descr="Trino | Distributed SQL query engine for big data">
            <a:extLst>
              <a:ext uri="{FF2B5EF4-FFF2-40B4-BE49-F238E27FC236}">
                <a16:creationId xmlns:a16="http://schemas.microsoft.com/office/drawing/2014/main" id="{9C2E7BF1-CBCE-09B6-E973-AC391C6E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0" y="4925424"/>
            <a:ext cx="1528372" cy="6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5B084338-DB30-9A71-8923-86709E7D05FE}"/>
              </a:ext>
            </a:extLst>
          </p:cNvPr>
          <p:cNvSpPr/>
          <p:nvPr/>
        </p:nvSpPr>
        <p:spPr>
          <a:xfrm>
            <a:off x="2653542" y="3444243"/>
            <a:ext cx="1997676" cy="5212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Thrift / REST</a:t>
            </a:r>
          </a:p>
          <a:p>
            <a:pPr algn="ctr">
              <a:lnSpc>
                <a:spcPts val="22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Catalog API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B652C4C-8A92-1E86-DA10-33641AD5AB94}"/>
              </a:ext>
            </a:extLst>
          </p:cNvPr>
          <p:cNvSpPr/>
          <p:nvPr/>
        </p:nvSpPr>
        <p:spPr>
          <a:xfrm>
            <a:off x="8658894" y="1643437"/>
            <a:ext cx="852616" cy="740692"/>
          </a:xfrm>
          <a:prstGeom prst="roundRect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HMS1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B10B2C7-7E58-B672-E1B2-AACC4EF42A25}"/>
              </a:ext>
            </a:extLst>
          </p:cNvPr>
          <p:cNvSpPr/>
          <p:nvPr/>
        </p:nvSpPr>
        <p:spPr>
          <a:xfrm>
            <a:off x="8658894" y="2692768"/>
            <a:ext cx="852616" cy="740692"/>
          </a:xfrm>
          <a:prstGeom prst="roundRect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HMS2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AA47FA0-AF45-931B-07F9-C2F20661A570}"/>
              </a:ext>
            </a:extLst>
          </p:cNvPr>
          <p:cNvSpPr/>
          <p:nvPr/>
        </p:nvSpPr>
        <p:spPr>
          <a:xfrm>
            <a:off x="8671251" y="3799692"/>
            <a:ext cx="852616" cy="740692"/>
          </a:xfrm>
          <a:prstGeom prst="roundRect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GLUE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FF4C74DD-91D9-275A-26A1-156447F4C4BC}"/>
              </a:ext>
            </a:extLst>
          </p:cNvPr>
          <p:cNvSpPr/>
          <p:nvPr/>
        </p:nvSpPr>
        <p:spPr>
          <a:xfrm>
            <a:off x="8671251" y="4983174"/>
            <a:ext cx="840259" cy="716692"/>
          </a:xfrm>
          <a:prstGeom prst="can">
            <a:avLst/>
          </a:prstGeom>
          <a:solidFill>
            <a:srgbClr val="0234BB"/>
          </a:solidFill>
          <a:ln>
            <a:solidFill>
              <a:srgbClr val="023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sysdb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30CEF30-74D0-7A3E-88DB-66F39C1B898C}"/>
              </a:ext>
            </a:extLst>
          </p:cNvPr>
          <p:cNvSpPr/>
          <p:nvPr/>
        </p:nvSpPr>
        <p:spPr>
          <a:xfrm>
            <a:off x="5204375" y="1514407"/>
            <a:ext cx="2211859" cy="4501616"/>
          </a:xfrm>
          <a:prstGeom prst="roundRect">
            <a:avLst>
              <a:gd name="adj" fmla="val 88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98EFB23-3BD0-091E-21F8-000329D6B9A1}"/>
              </a:ext>
            </a:extLst>
          </p:cNvPr>
          <p:cNvSpPr/>
          <p:nvPr/>
        </p:nvSpPr>
        <p:spPr>
          <a:xfrm>
            <a:off x="5315585" y="1792303"/>
            <a:ext cx="1989438" cy="4429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catalog1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C8300B2-754D-5610-22AC-54EBDC759D66}"/>
              </a:ext>
            </a:extLst>
          </p:cNvPr>
          <p:cNvSpPr/>
          <p:nvPr/>
        </p:nvSpPr>
        <p:spPr>
          <a:xfrm>
            <a:off x="5315585" y="2841634"/>
            <a:ext cx="1989438" cy="4429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catalog2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5D159D2-E993-AAB5-A142-4345F302A996}"/>
              </a:ext>
            </a:extLst>
          </p:cNvPr>
          <p:cNvSpPr/>
          <p:nvPr/>
        </p:nvSpPr>
        <p:spPr>
          <a:xfrm>
            <a:off x="5315585" y="3948558"/>
            <a:ext cx="1989438" cy="4429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 catalog3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B77C50D-89B2-04F6-C987-9E9F5E847A43}"/>
              </a:ext>
            </a:extLst>
          </p:cNvPr>
          <p:cNvSpPr/>
          <p:nvPr/>
        </p:nvSpPr>
        <p:spPr>
          <a:xfrm>
            <a:off x="5315585" y="4813596"/>
            <a:ext cx="1989438" cy="4429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 catalog4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0F1106E-A3EB-ADB6-478E-082EBB5DEFCC}"/>
              </a:ext>
            </a:extLst>
          </p:cNvPr>
          <p:cNvSpPr/>
          <p:nvPr/>
        </p:nvSpPr>
        <p:spPr>
          <a:xfrm>
            <a:off x="5315585" y="5414809"/>
            <a:ext cx="1989438" cy="4429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 catalog5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70B450C-FC11-542B-FD0C-5C605FD90977}"/>
              </a:ext>
            </a:extLst>
          </p:cNvPr>
          <p:cNvSpPr/>
          <p:nvPr/>
        </p:nvSpPr>
        <p:spPr>
          <a:xfrm>
            <a:off x="5315585" y="1025092"/>
            <a:ext cx="1997676" cy="5212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AMS</a:t>
            </a:r>
            <a:endParaRPr kumimoji="1"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A17851C3-2AAE-3CFE-866A-3AFA12888B46}"/>
              </a:ext>
            </a:extLst>
          </p:cNvPr>
          <p:cNvSpPr/>
          <p:nvPr/>
        </p:nvSpPr>
        <p:spPr>
          <a:xfrm flipH="1">
            <a:off x="2272572" y="2115431"/>
            <a:ext cx="591061" cy="3361091"/>
          </a:xfrm>
          <a:prstGeom prst="leftBrace">
            <a:avLst>
              <a:gd name="adj1" fmla="val 8333"/>
              <a:gd name="adj2" fmla="val 4779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A045D86B-C512-8F56-5EE8-EDB3E222C5DA}"/>
              </a:ext>
            </a:extLst>
          </p:cNvPr>
          <p:cNvSpPr/>
          <p:nvPr/>
        </p:nvSpPr>
        <p:spPr>
          <a:xfrm>
            <a:off x="4487866" y="1870677"/>
            <a:ext cx="447982" cy="3841546"/>
          </a:xfrm>
          <a:prstGeom prst="leftBrace">
            <a:avLst>
              <a:gd name="adj1" fmla="val 8333"/>
              <a:gd name="adj2" fmla="val 481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7BC6A2C-82BD-F702-A210-AD4368DAF837}"/>
              </a:ext>
            </a:extLst>
          </p:cNvPr>
          <p:cNvCxnSpPr>
            <a:stCxn id="14" idx="3"/>
            <a:endCxn id="7" idx="1"/>
          </p:cNvCxnSpPr>
          <p:nvPr/>
        </p:nvCxnSpPr>
        <p:spPr>
          <a:xfrm flipV="1">
            <a:off x="7305023" y="2013783"/>
            <a:ext cx="135387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E37B6A1C-5B14-14AE-20A9-99F3D9FF0845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 flipV="1">
            <a:off x="7305023" y="3063114"/>
            <a:ext cx="135387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2387570-1C96-62AF-3E2D-D9CCDF3AE6EA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7305023" y="4170038"/>
            <a:ext cx="136622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B5FFE0E0-1423-A192-67D0-1D623EE078A2}"/>
              </a:ext>
            </a:extLst>
          </p:cNvPr>
          <p:cNvCxnSpPr>
            <a:stCxn id="17" idx="3"/>
            <a:endCxn id="11" idx="2"/>
          </p:cNvCxnSpPr>
          <p:nvPr/>
        </p:nvCxnSpPr>
        <p:spPr>
          <a:xfrm>
            <a:off x="7305023" y="5035077"/>
            <a:ext cx="1366228" cy="30644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8EDAD94E-D3CE-8A2C-6FC1-33C5F98EB21A}"/>
              </a:ext>
            </a:extLst>
          </p:cNvPr>
          <p:cNvCxnSpPr>
            <a:stCxn id="18" idx="3"/>
            <a:endCxn id="11" idx="2"/>
          </p:cNvCxnSpPr>
          <p:nvPr/>
        </p:nvCxnSpPr>
        <p:spPr>
          <a:xfrm flipV="1">
            <a:off x="7305023" y="5341520"/>
            <a:ext cx="1366228" cy="29477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A742471-13D5-44CD-BA4F-E695F4861A03}"/>
              </a:ext>
            </a:extLst>
          </p:cNvPr>
          <p:cNvSpPr txBox="1"/>
          <p:nvPr/>
        </p:nvSpPr>
        <p:spPr>
          <a:xfrm>
            <a:off x="9707909" y="2336883"/>
            <a:ext cx="3667642" cy="231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跨引擎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 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IDC</a:t>
            </a: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 云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ts val="4500"/>
              </a:lnSpc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跨业务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A19116B0-E588-C809-6BB0-308232BB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406" y="228054"/>
            <a:ext cx="1336121" cy="3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A7A3560-1B2E-C742-B506-608C04A7F769}"/>
              </a:ext>
            </a:extLst>
          </p:cNvPr>
          <p:cNvSpPr/>
          <p:nvPr/>
        </p:nvSpPr>
        <p:spPr>
          <a:xfrm>
            <a:off x="285094" y="712990"/>
            <a:ext cx="94906" cy="336604"/>
          </a:xfrm>
          <a:prstGeom prst="rect">
            <a:avLst/>
          </a:prstGeom>
          <a:solidFill>
            <a:srgbClr val="002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31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898</Words>
  <Application>Microsoft Macintosh PowerPoint</Application>
  <PresentationFormat>宽屏</PresentationFormat>
  <Paragraphs>184</Paragraphs>
  <Slides>23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等线</vt:lpstr>
      <vt:lpstr>等线 Light</vt:lpstr>
      <vt:lpstr>微软雅黑</vt:lpstr>
      <vt:lpstr>微软雅黑</vt:lpstr>
      <vt:lpstr>Lantinghei SC Extralight</vt:lpstr>
      <vt:lpstr>Microsoft YaHei Light</vt:lpstr>
      <vt:lpstr>PingFang SC</vt:lpstr>
      <vt:lpstr>Source Han Sans CN Normal</vt:lpstr>
      <vt:lpstr>Arial</vt:lpstr>
      <vt:lpstr>Calibri</vt:lpstr>
      <vt:lpstr>Comic Sans MS</vt:lpstr>
      <vt:lpstr>Helvetica Neue Medium</vt:lpstr>
      <vt:lpstr>Verdana</vt:lpstr>
      <vt:lpstr>Office 主题</vt:lpstr>
      <vt:lpstr>自定义设计方案</vt:lpstr>
      <vt:lpstr>PowerPoint 演示文稿</vt:lpstr>
      <vt:lpstr>Outline</vt:lpstr>
      <vt:lpstr>流批割裂的现状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Amoro catalog service</vt:lpstr>
      <vt:lpstr>Amoro catalog service</vt:lpstr>
      <vt:lpstr>Optimizing scheduler</vt:lpstr>
      <vt:lpstr>Minor optimizing</vt:lpstr>
      <vt:lpstr>Major/full optimizing</vt:lpstr>
      <vt:lpstr>Amoro on Iceberg self-optimizing metrics</vt:lpstr>
      <vt:lpstr>Amoro on Iceberg self-optimizing metrics</vt:lpstr>
      <vt:lpstr>CH-Benchmark</vt:lpstr>
      <vt:lpstr>Mixed format</vt:lpstr>
      <vt:lpstr>Mixed format</vt:lpstr>
      <vt:lpstr>PowerPoint 演示文稿</vt:lpstr>
      <vt:lpstr>Mixed format on Trino performance</vt:lpstr>
      <vt:lpstr>社区用户</vt:lpstr>
      <vt:lpstr>Roadmap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yons</dc:creator>
  <cp:lastModifiedBy>zhou jinsong</cp:lastModifiedBy>
  <cp:revision>70</cp:revision>
  <dcterms:created xsi:type="dcterms:W3CDTF">2023-11-01T03:11:16Z</dcterms:created>
  <dcterms:modified xsi:type="dcterms:W3CDTF">2023-12-04T03:04:47Z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437D52E3C6123D6A04E22F6592430466_42</vt:lpwstr>
  </property>
</Properties>
</file>